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92" r:id="rId3"/>
    <p:sldId id="259" r:id="rId4"/>
    <p:sldId id="260" r:id="rId5"/>
    <p:sldId id="261" r:id="rId6"/>
    <p:sldId id="274" r:id="rId7"/>
    <p:sldId id="291" r:id="rId8"/>
    <p:sldId id="294" r:id="rId9"/>
    <p:sldId id="288" r:id="rId10"/>
    <p:sldId id="290" r:id="rId11"/>
    <p:sldId id="262" r:id="rId12"/>
    <p:sldId id="267" r:id="rId13"/>
    <p:sldId id="269" r:id="rId14"/>
    <p:sldId id="287" r:id="rId15"/>
    <p:sldId id="293" r:id="rId16"/>
    <p:sldId id="286"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Montserrat" pitchFamily="2" charset="77"/>
      <p:regular r:id="rId23"/>
      <p:bold r:id="rId24"/>
      <p:italic r:id="rId25"/>
      <p:boldItalic r:id="rId26"/>
    </p:embeddedFont>
    <p:embeddedFont>
      <p:font typeface="Montserrat Black" pitchFamily="2" charset="77"/>
      <p:bold r:id="rId27"/>
      <p:italic r:id="rId28"/>
      <p:boldItalic r:id="rId29"/>
    </p:embeddedFont>
    <p:embeddedFont>
      <p:font typeface="Montserrat Bold" pitchFamily="2" charset="77"/>
      <p:regular r:id="rId30"/>
      <p:bold r:id="rId31"/>
      <p:italic r:id="rId32"/>
      <p:boldItalic r:id="rId33"/>
    </p:embeddedFont>
    <p:embeddedFont>
      <p:font typeface="Montserrat Light" panose="020F0302020204030204" pitchFamily="34" charset="0"/>
      <p:regular r:id="rId34"/>
      <p:italic r:id="rId35"/>
    </p:embeddedFont>
    <p:embeddedFont>
      <p:font typeface="Nunito" pitchFamily="2" charset="77"/>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ADAC"/>
    <a:srgbClr val="BAD035"/>
    <a:srgbClr val="01AD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99" autoAdjust="0"/>
    <p:restoredTop sz="94694" autoAdjust="0"/>
  </p:normalViewPr>
  <p:slideViewPr>
    <p:cSldViewPr>
      <p:cViewPr>
        <p:scale>
          <a:sx n="58" d="100"/>
          <a:sy n="58" d="100"/>
        </p:scale>
        <p:origin x="864" y="6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858E9-2406-F648-B986-4E8D030E8658}" type="datetimeFigureOut">
              <a:rPr lang="en-KE" smtClean="0"/>
              <a:t>18/01/2024</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1794A-A0C6-A540-A72D-6A0E635BC7AE}" type="slidenum">
              <a:rPr lang="en-KE" smtClean="0"/>
              <a:t>‹#›</a:t>
            </a:fld>
            <a:endParaRPr lang="en-KE"/>
          </a:p>
        </p:txBody>
      </p:sp>
    </p:spTree>
    <p:extLst>
      <p:ext uri="{BB962C8B-B14F-4D97-AF65-F5344CB8AC3E}">
        <p14:creationId xmlns:p14="http://schemas.microsoft.com/office/powerpoint/2010/main" val="4036502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ec9d5701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5ec9d5701c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75728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EAB1794A-A0C6-A540-A72D-6A0E635BC7AE}" type="slidenum">
              <a:rPr lang="en-KE" smtClean="0"/>
              <a:t>7</a:t>
            </a:fld>
            <a:endParaRPr lang="en-KE"/>
          </a:p>
        </p:txBody>
      </p:sp>
    </p:spTree>
    <p:extLst>
      <p:ext uri="{BB962C8B-B14F-4D97-AF65-F5344CB8AC3E}">
        <p14:creationId xmlns:p14="http://schemas.microsoft.com/office/powerpoint/2010/main" val="988961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EAB1794A-A0C6-A540-A72D-6A0E635BC7AE}" type="slidenum">
              <a:rPr lang="en-KE" smtClean="0"/>
              <a:t>10</a:t>
            </a:fld>
            <a:endParaRPr lang="en-KE"/>
          </a:p>
        </p:txBody>
      </p:sp>
    </p:spTree>
    <p:extLst>
      <p:ext uri="{BB962C8B-B14F-4D97-AF65-F5344CB8AC3E}">
        <p14:creationId xmlns:p14="http://schemas.microsoft.com/office/powerpoint/2010/main" val="3426825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tiff"/></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9DFC46-E893-5356-2A75-8CB1BF9ACC58}"/>
              </a:ext>
            </a:extLst>
          </p:cNvPr>
          <p:cNvPicPr>
            <a:picLocks noChangeAspect="1"/>
          </p:cNvPicPr>
          <p:nvPr/>
        </p:nvPicPr>
        <p:blipFill rotWithShape="1">
          <a:blip r:embed="rId2">
            <a:extLst>
              <a:ext uri="{28A0092B-C50C-407E-A947-70E740481C1C}">
                <a14:useLocalDpi xmlns:a14="http://schemas.microsoft.com/office/drawing/2010/main" val="0"/>
              </a:ext>
            </a:extLst>
          </a:blip>
          <a:srcRect t="7753" b="7751"/>
          <a:stretch/>
        </p:blipFill>
        <p:spPr>
          <a:xfrm>
            <a:off x="0" y="0"/>
            <a:ext cx="18266229" cy="10287000"/>
          </a:xfrm>
          <a:prstGeom prst="rect">
            <a:avLst/>
          </a:prstGeom>
        </p:spPr>
      </p:pic>
      <p:sp>
        <p:nvSpPr>
          <p:cNvPr id="15" name="Rectangle 14">
            <a:extLst>
              <a:ext uri="{FF2B5EF4-FFF2-40B4-BE49-F238E27FC236}">
                <a16:creationId xmlns:a16="http://schemas.microsoft.com/office/drawing/2014/main" id="{06CC9F85-18AB-5546-5BA0-6662FBAB9FF9}"/>
              </a:ext>
            </a:extLst>
          </p:cNvPr>
          <p:cNvSpPr/>
          <p:nvPr/>
        </p:nvSpPr>
        <p:spPr>
          <a:xfrm>
            <a:off x="-21771" y="0"/>
            <a:ext cx="18288000" cy="10287000"/>
          </a:xfrm>
          <a:prstGeom prst="rect">
            <a:avLst/>
          </a:prstGeom>
          <a:gradFill>
            <a:gsLst>
              <a:gs pos="0">
                <a:schemeClr val="accent1">
                  <a:lumMod val="5000"/>
                  <a:lumOff val="95000"/>
                  <a:alpha val="0"/>
                </a:schemeClr>
              </a:gs>
              <a:gs pos="70000">
                <a:srgbClr val="09ADAC"/>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pic>
        <p:nvPicPr>
          <p:cNvPr id="20" name="Picture 19">
            <a:extLst>
              <a:ext uri="{FF2B5EF4-FFF2-40B4-BE49-F238E27FC236}">
                <a16:creationId xmlns:a16="http://schemas.microsoft.com/office/drawing/2014/main" id="{F960B6BD-F2DF-E10E-41F5-66609B0FB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062333"/>
            <a:ext cx="3995058" cy="2037321"/>
          </a:xfrm>
          <a:prstGeom prst="rect">
            <a:avLst/>
          </a:prstGeom>
        </p:spPr>
      </p:pic>
      <p:pic>
        <p:nvPicPr>
          <p:cNvPr id="22" name="Picture 21">
            <a:extLst>
              <a:ext uri="{FF2B5EF4-FFF2-40B4-BE49-F238E27FC236}">
                <a16:creationId xmlns:a16="http://schemas.microsoft.com/office/drawing/2014/main" id="{5563E14D-9450-20DE-5D05-84F23A2FD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943" y="6192211"/>
            <a:ext cx="7772400" cy="1352251"/>
          </a:xfrm>
          <a:prstGeom prst="rect">
            <a:avLst/>
          </a:prstGeom>
        </p:spPr>
      </p:pic>
      <p:sp>
        <p:nvSpPr>
          <p:cNvPr id="24" name="TextBox 23">
            <a:extLst>
              <a:ext uri="{FF2B5EF4-FFF2-40B4-BE49-F238E27FC236}">
                <a16:creationId xmlns:a16="http://schemas.microsoft.com/office/drawing/2014/main" id="{6BB0935A-6FDD-0BFB-E5B8-052F0C9607B4}"/>
              </a:ext>
            </a:extLst>
          </p:cNvPr>
          <p:cNvSpPr txBox="1"/>
          <p:nvPr/>
        </p:nvSpPr>
        <p:spPr>
          <a:xfrm>
            <a:off x="5540829" y="5080993"/>
            <a:ext cx="2231571" cy="830997"/>
          </a:xfrm>
          <a:prstGeom prst="rect">
            <a:avLst/>
          </a:prstGeom>
          <a:noFill/>
        </p:spPr>
        <p:txBody>
          <a:bodyPr wrap="square" rtlCol="0">
            <a:spAutoFit/>
          </a:bodyPr>
          <a:lstStyle/>
          <a:p>
            <a:r>
              <a:rPr lang="en-US" sz="2400" b="1" dirty="0">
                <a:solidFill>
                  <a:schemeClr val="bg1"/>
                </a:solidFill>
              </a:rPr>
              <a:t>In partnership</a:t>
            </a:r>
          </a:p>
          <a:p>
            <a:r>
              <a:rPr lang="en-US" sz="2400" b="1" dirty="0">
                <a:solidFill>
                  <a:schemeClr val="bg1"/>
                </a:solidFill>
              </a:rPr>
              <a:t>with</a:t>
            </a:r>
            <a:endParaRPr lang="en-KE" sz="24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848746-38B9-BBD3-250D-21340D500528}"/>
              </a:ext>
            </a:extLst>
          </p:cNvPr>
          <p:cNvSpPr/>
          <p:nvPr/>
        </p:nvSpPr>
        <p:spPr>
          <a:xfrm>
            <a:off x="0" y="0"/>
            <a:ext cx="18288000" cy="10287000"/>
          </a:xfrm>
          <a:prstGeom prst="rect">
            <a:avLst/>
          </a:prstGeom>
          <a:gradFill>
            <a:gsLst>
              <a:gs pos="0">
                <a:srgbClr val="BAD035"/>
              </a:gs>
              <a:gs pos="70000">
                <a:srgbClr val="09ADAC"/>
              </a:gs>
            </a:gsLst>
            <a:lin ang="15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6" name="TextBox 6"/>
          <p:cNvSpPr txBox="1"/>
          <p:nvPr/>
        </p:nvSpPr>
        <p:spPr>
          <a:xfrm>
            <a:off x="8077200" y="1881774"/>
            <a:ext cx="9982200" cy="7215822"/>
          </a:xfrm>
          <a:prstGeom prst="rect">
            <a:avLst/>
          </a:prstGeom>
        </p:spPr>
        <p:txBody>
          <a:bodyPr wrap="square" lIns="0" tIns="0" rIns="0" bIns="0" rtlCol="0" anchor="t">
            <a:spAutoFit/>
          </a:bodyPr>
          <a:lstStyle/>
          <a:p>
            <a:pPr>
              <a:lnSpc>
                <a:spcPts val="4909"/>
              </a:lnSpc>
            </a:pPr>
            <a:r>
              <a:rPr lang="en-US" sz="3663" spc="-58" dirty="0">
                <a:solidFill>
                  <a:srgbClr val="BAD035"/>
                </a:solidFill>
                <a:latin typeface="Montserrat Bold"/>
              </a:rPr>
              <a:t>The Benefits of The Partnership</a:t>
            </a:r>
          </a:p>
          <a:p>
            <a:pPr marL="724852" lvl="1" indent="-362426">
              <a:lnSpc>
                <a:spcPts val="5036"/>
              </a:lnSpc>
              <a:buFont typeface="Arial"/>
              <a:buChar char="•"/>
            </a:pPr>
            <a:r>
              <a:rPr lang="en-US" sz="3357" dirty="0">
                <a:solidFill>
                  <a:srgbClr val="FFFFFF"/>
                </a:solidFill>
                <a:latin typeface="Montserrat Bold"/>
              </a:rPr>
              <a:t>We help improve the deposits channeled to the bank and improve collections</a:t>
            </a:r>
          </a:p>
          <a:p>
            <a:pPr marL="362426" lvl="1">
              <a:lnSpc>
                <a:spcPts val="5036"/>
              </a:lnSpc>
            </a:pPr>
            <a:endParaRPr lang="en-US" sz="3357" dirty="0">
              <a:solidFill>
                <a:srgbClr val="FFFFFF"/>
              </a:solidFill>
              <a:latin typeface="Montserrat Bold"/>
            </a:endParaRPr>
          </a:p>
          <a:p>
            <a:pPr marL="758622" lvl="1" indent="-379311">
              <a:lnSpc>
                <a:spcPts val="5270"/>
              </a:lnSpc>
              <a:buFont typeface="Arial"/>
              <a:buChar char="•"/>
            </a:pPr>
            <a:r>
              <a:rPr lang="en-US" sz="3200" dirty="0">
                <a:solidFill>
                  <a:srgbClr val="FFFFFF"/>
                </a:solidFill>
                <a:latin typeface="Montserrat Bold"/>
              </a:rPr>
              <a:t>We help answer the Question on issues on:-</a:t>
            </a:r>
          </a:p>
          <a:p>
            <a:pPr marL="1215822" lvl="2" indent="-379311">
              <a:lnSpc>
                <a:spcPts val="5270"/>
              </a:lnSpc>
              <a:buFont typeface="Arial"/>
              <a:buChar char="•"/>
            </a:pPr>
            <a:r>
              <a:rPr lang="en-US" sz="2400" dirty="0">
                <a:solidFill>
                  <a:srgbClr val="FFFFFF"/>
                </a:solidFill>
                <a:latin typeface="Montserrat Bold"/>
              </a:rPr>
              <a:t>How many schools come for a loan and do not qualify?</a:t>
            </a:r>
          </a:p>
          <a:p>
            <a:pPr marL="1215822" lvl="2" indent="-379311">
              <a:lnSpc>
                <a:spcPts val="5270"/>
              </a:lnSpc>
              <a:buFont typeface="Arial"/>
              <a:buChar char="•"/>
            </a:pPr>
            <a:r>
              <a:rPr lang="en-US" sz="2400" dirty="0">
                <a:solidFill>
                  <a:srgbClr val="FFFFFF"/>
                </a:solidFill>
                <a:latin typeface="Montserrat Bold"/>
              </a:rPr>
              <a:t>How many do not qualify due to </a:t>
            </a:r>
            <a:r>
              <a:rPr lang="en-US" sz="2400" dirty="0" err="1">
                <a:solidFill>
                  <a:srgbClr val="FFFFFF"/>
                </a:solidFill>
                <a:latin typeface="Montserrat Bold"/>
              </a:rPr>
              <a:t>undocumentation</a:t>
            </a:r>
            <a:r>
              <a:rPr lang="en-US" sz="2400" dirty="0">
                <a:solidFill>
                  <a:srgbClr val="FFFFFF"/>
                </a:solidFill>
                <a:latin typeface="Montserrat Bold"/>
              </a:rPr>
              <a:t>?</a:t>
            </a:r>
          </a:p>
          <a:p>
            <a:pPr marL="1215822" lvl="2" indent="-379311">
              <a:lnSpc>
                <a:spcPts val="5270"/>
              </a:lnSpc>
              <a:buFont typeface="Arial"/>
              <a:buChar char="•"/>
            </a:pPr>
            <a:r>
              <a:rPr lang="en-US" sz="2400" dirty="0">
                <a:solidFill>
                  <a:srgbClr val="FFFFFF"/>
                </a:solidFill>
                <a:latin typeface="Montserrat Bold"/>
              </a:rPr>
              <a:t>How many schools lack access to credit?</a:t>
            </a:r>
          </a:p>
          <a:p>
            <a:pPr marL="1215822" lvl="2" indent="-379311">
              <a:lnSpc>
                <a:spcPts val="5270"/>
              </a:lnSpc>
              <a:buFont typeface="Arial"/>
              <a:buChar char="•"/>
            </a:pPr>
            <a:r>
              <a:rPr lang="en-US" sz="2400" dirty="0">
                <a:solidFill>
                  <a:srgbClr val="FFFFFF"/>
                </a:solidFill>
                <a:latin typeface="Montserrat Bold"/>
              </a:rPr>
              <a:t>How many schools close with a high debt hence auctioning?</a:t>
            </a:r>
          </a:p>
        </p:txBody>
      </p:sp>
      <p:pic>
        <p:nvPicPr>
          <p:cNvPr id="11" name="Picture 10">
            <a:extLst>
              <a:ext uri="{FF2B5EF4-FFF2-40B4-BE49-F238E27FC236}">
                <a16:creationId xmlns:a16="http://schemas.microsoft.com/office/drawing/2014/main" id="{CA6D3FAB-A682-93D6-76DA-FA6FCAB91C9C}"/>
              </a:ext>
            </a:extLst>
          </p:cNvPr>
          <p:cNvPicPr>
            <a:picLocks noChangeAspect="1"/>
          </p:cNvPicPr>
          <p:nvPr/>
        </p:nvPicPr>
        <p:blipFill rotWithShape="1">
          <a:blip r:embed="rId3">
            <a:extLst>
              <a:ext uri="{28A0092B-C50C-407E-A947-70E740481C1C}">
                <a14:useLocalDpi xmlns:a14="http://schemas.microsoft.com/office/drawing/2010/main" val="0"/>
              </a:ext>
            </a:extLst>
          </a:blip>
          <a:srcRect l="26903" t="53" r="22186" b="-53"/>
          <a:stretch/>
        </p:blipFill>
        <p:spPr>
          <a:xfrm>
            <a:off x="0" y="0"/>
            <a:ext cx="7848600" cy="10287000"/>
          </a:xfrm>
          <a:prstGeom prst="rect">
            <a:avLst/>
          </a:prstGeom>
        </p:spPr>
      </p:pic>
    </p:spTree>
    <p:extLst>
      <p:ext uri="{BB962C8B-B14F-4D97-AF65-F5344CB8AC3E}">
        <p14:creationId xmlns:p14="http://schemas.microsoft.com/office/powerpoint/2010/main" val="2415253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2">
            <a:extLst>
              <a:ext uri="{FF2B5EF4-FFF2-40B4-BE49-F238E27FC236}">
                <a16:creationId xmlns:a16="http://schemas.microsoft.com/office/drawing/2014/main" id="{10C0ACDA-99E7-E987-B8A5-182D26D84027}"/>
              </a:ext>
            </a:extLst>
          </p:cNvPr>
          <p:cNvSpPr/>
          <p:nvPr/>
        </p:nvSpPr>
        <p:spPr>
          <a:xfrm>
            <a:off x="0" y="-190500"/>
            <a:ext cx="18516600" cy="10667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28" name="Oval 27">
            <a:extLst>
              <a:ext uri="{FF2B5EF4-FFF2-40B4-BE49-F238E27FC236}">
                <a16:creationId xmlns:a16="http://schemas.microsoft.com/office/drawing/2014/main" id="{6BBF066D-0B67-C810-E39C-8488B9AF18EE}"/>
              </a:ext>
            </a:extLst>
          </p:cNvPr>
          <p:cNvSpPr/>
          <p:nvPr/>
        </p:nvSpPr>
        <p:spPr>
          <a:xfrm>
            <a:off x="6735535" y="2971798"/>
            <a:ext cx="4343400" cy="4343400"/>
          </a:xfrm>
          <a:prstGeom prst="ellipse">
            <a:avLst/>
          </a:prstGeom>
          <a:solidFill>
            <a:srgbClr val="09AD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E" dirty="0"/>
              <a:t>  </a:t>
            </a:r>
          </a:p>
        </p:txBody>
      </p:sp>
      <p:pic>
        <p:nvPicPr>
          <p:cNvPr id="20" name="Picture 19">
            <a:extLst>
              <a:ext uri="{FF2B5EF4-FFF2-40B4-BE49-F238E27FC236}">
                <a16:creationId xmlns:a16="http://schemas.microsoft.com/office/drawing/2014/main" id="{AB79F294-E9B6-EFFD-6927-182C65153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448" y="0"/>
            <a:ext cx="10325103" cy="10325103"/>
          </a:xfrm>
          <a:prstGeom prst="rect">
            <a:avLst/>
          </a:prstGeom>
        </p:spPr>
      </p:pic>
      <p:pic>
        <p:nvPicPr>
          <p:cNvPr id="30" name="Picture 29">
            <a:extLst>
              <a:ext uri="{FF2B5EF4-FFF2-40B4-BE49-F238E27FC236}">
                <a16:creationId xmlns:a16="http://schemas.microsoft.com/office/drawing/2014/main" id="{B01C2A00-F585-3BE1-EF86-2DA39B4B9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899" y="4541184"/>
            <a:ext cx="2362200" cy="1204628"/>
          </a:xfrm>
          <a:prstGeom prst="rect">
            <a:avLst/>
          </a:prstGeom>
          <a:effectLst>
            <a:outerShdw blurRad="212677" dist="50800" dir="5400000" algn="ctr" rotWithShape="0">
              <a:srgbClr val="000000"/>
            </a:outerShdw>
          </a:effectLst>
        </p:spPr>
      </p:pic>
      <p:pic>
        <p:nvPicPr>
          <p:cNvPr id="32" name="Picture 31">
            <a:extLst>
              <a:ext uri="{FF2B5EF4-FFF2-40B4-BE49-F238E27FC236}">
                <a16:creationId xmlns:a16="http://schemas.microsoft.com/office/drawing/2014/main" id="{4D92C9F6-2480-0990-E586-22F44F942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451" y="4782905"/>
            <a:ext cx="2902612" cy="721190"/>
          </a:xfrm>
          <a:prstGeom prst="rect">
            <a:avLst/>
          </a:prstGeom>
        </p:spPr>
      </p:pic>
      <p:pic>
        <p:nvPicPr>
          <p:cNvPr id="37" name="Picture 36">
            <a:extLst>
              <a:ext uri="{FF2B5EF4-FFF2-40B4-BE49-F238E27FC236}">
                <a16:creationId xmlns:a16="http://schemas.microsoft.com/office/drawing/2014/main" id="{9296CB95-5592-D8D9-121B-05473DA911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7581" y="1150458"/>
            <a:ext cx="3153851" cy="1219026"/>
          </a:xfrm>
          <a:prstGeom prst="rect">
            <a:avLst/>
          </a:prstGeom>
        </p:spPr>
      </p:pic>
      <p:pic>
        <p:nvPicPr>
          <p:cNvPr id="39" name="Picture 38">
            <a:extLst>
              <a:ext uri="{FF2B5EF4-FFF2-40B4-BE49-F238E27FC236}">
                <a16:creationId xmlns:a16="http://schemas.microsoft.com/office/drawing/2014/main" id="{28BA9014-E4DB-DE2A-0EF4-FFEF7E42EA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5556" y="7315198"/>
            <a:ext cx="2577903" cy="1939221"/>
          </a:xfrm>
          <a:prstGeom prst="rect">
            <a:avLst/>
          </a:prstGeom>
        </p:spPr>
      </p:pic>
      <p:pic>
        <p:nvPicPr>
          <p:cNvPr id="40" name="Picture 39">
            <a:extLst>
              <a:ext uri="{FF2B5EF4-FFF2-40B4-BE49-F238E27FC236}">
                <a16:creationId xmlns:a16="http://schemas.microsoft.com/office/drawing/2014/main" id="{E6706AD3-9920-1F33-9E38-C77BC2C9FF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2462" y="4079519"/>
            <a:ext cx="1405526" cy="1405526"/>
          </a:xfrm>
          <a:prstGeom prst="rect">
            <a:avLst/>
          </a:prstGeom>
        </p:spPr>
      </p:pic>
      <p:sp>
        <p:nvSpPr>
          <p:cNvPr id="42" name="TextBox 41">
            <a:extLst>
              <a:ext uri="{FF2B5EF4-FFF2-40B4-BE49-F238E27FC236}">
                <a16:creationId xmlns:a16="http://schemas.microsoft.com/office/drawing/2014/main" id="{9E0DC1DB-3E92-7DE6-81EC-0FABBB16CD4C}"/>
              </a:ext>
            </a:extLst>
          </p:cNvPr>
          <p:cNvSpPr txBox="1"/>
          <p:nvPr/>
        </p:nvSpPr>
        <p:spPr>
          <a:xfrm>
            <a:off x="11533412" y="5504095"/>
            <a:ext cx="2280559" cy="830997"/>
          </a:xfrm>
          <a:prstGeom prst="rect">
            <a:avLst/>
          </a:prstGeom>
          <a:noFill/>
        </p:spPr>
        <p:txBody>
          <a:bodyPr wrap="square" rtlCol="0">
            <a:spAutoFit/>
          </a:bodyPr>
          <a:lstStyle/>
          <a:p>
            <a:r>
              <a:rPr lang="en-KE" sz="2400" b="1" dirty="0">
                <a:solidFill>
                  <a:srgbClr val="09ADAC"/>
                </a:solidFill>
                <a:latin typeface=""/>
              </a:rPr>
              <a:t>Mzizi Parent Portal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6079CD-7E40-7BC4-4597-C5A3C188D294}"/>
              </a:ext>
            </a:extLst>
          </p:cNvPr>
          <p:cNvSpPr/>
          <p:nvPr/>
        </p:nvSpPr>
        <p:spPr>
          <a:xfrm>
            <a:off x="-21771" y="0"/>
            <a:ext cx="18288000" cy="10287000"/>
          </a:xfrm>
          <a:prstGeom prst="rect">
            <a:avLst/>
          </a:prstGeom>
          <a:gradFill>
            <a:gsLst>
              <a:gs pos="0">
                <a:srgbClr val="BAD035"/>
              </a:gs>
              <a:gs pos="70000">
                <a:srgbClr val="09ADAC"/>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24" name="Rectangle 23">
            <a:extLst>
              <a:ext uri="{FF2B5EF4-FFF2-40B4-BE49-F238E27FC236}">
                <a16:creationId xmlns:a16="http://schemas.microsoft.com/office/drawing/2014/main" id="{4192734A-ECA9-54C2-3215-E85CB97B25B2}"/>
              </a:ext>
            </a:extLst>
          </p:cNvPr>
          <p:cNvSpPr/>
          <p:nvPr/>
        </p:nvSpPr>
        <p:spPr>
          <a:xfrm>
            <a:off x="-62479" y="0"/>
            <a:ext cx="18288000" cy="10287000"/>
          </a:xfrm>
          <a:prstGeom prst="rect">
            <a:avLst/>
          </a:prstGeom>
          <a:gradFill>
            <a:gsLst>
              <a:gs pos="0">
                <a:srgbClr val="BAD035"/>
              </a:gs>
              <a:gs pos="70000">
                <a:srgbClr val="09ADAC"/>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3" name="Freeform 3"/>
          <p:cNvSpPr/>
          <p:nvPr/>
        </p:nvSpPr>
        <p:spPr>
          <a:xfrm>
            <a:off x="641060" y="857331"/>
            <a:ext cx="8008118" cy="735107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BAD035"/>
              </a:gs>
              <a:gs pos="70000">
                <a:srgbClr val="09ADAC"/>
              </a:gs>
            </a:gsLst>
            <a:lin ang="8400000" scaled="0"/>
          </a:gradFill>
        </p:spPr>
      </p:sp>
      <p:sp>
        <p:nvSpPr>
          <p:cNvPr id="5" name="Freeform 5"/>
          <p:cNvSpPr/>
          <p:nvPr/>
        </p:nvSpPr>
        <p:spPr>
          <a:xfrm>
            <a:off x="203543" y="2815684"/>
            <a:ext cx="8404927" cy="5792396"/>
          </a:xfrm>
          <a:custGeom>
            <a:avLst/>
            <a:gdLst/>
            <a:ahLst/>
            <a:cxnLst/>
            <a:rect l="l" t="t" r="r" b="b"/>
            <a:pathLst>
              <a:path w="8404927" h="5792396">
                <a:moveTo>
                  <a:pt x="0" y="0"/>
                </a:moveTo>
                <a:lnTo>
                  <a:pt x="8404927" y="0"/>
                </a:lnTo>
                <a:lnTo>
                  <a:pt x="8404927" y="5792396"/>
                </a:lnTo>
                <a:lnTo>
                  <a:pt x="0" y="5792396"/>
                </a:lnTo>
                <a:lnTo>
                  <a:pt x="0" y="0"/>
                </a:lnTo>
                <a:close/>
              </a:path>
            </a:pathLst>
          </a:custGeom>
          <a:blipFill>
            <a:blip r:embed="rId2"/>
            <a:stretch>
              <a:fillRect/>
            </a:stretch>
          </a:blipFill>
        </p:spPr>
      </p:sp>
      <p:sp>
        <p:nvSpPr>
          <p:cNvPr id="16" name="Freeform 16"/>
          <p:cNvSpPr/>
          <p:nvPr/>
        </p:nvSpPr>
        <p:spPr>
          <a:xfrm>
            <a:off x="9261775" y="2082270"/>
            <a:ext cx="884052" cy="1057019"/>
          </a:xfrm>
          <a:custGeom>
            <a:avLst/>
            <a:gdLst/>
            <a:ahLst/>
            <a:cxnLst/>
            <a:rect l="l" t="t" r="r" b="b"/>
            <a:pathLst>
              <a:path w="884052" h="1057019">
                <a:moveTo>
                  <a:pt x="0" y="0"/>
                </a:moveTo>
                <a:lnTo>
                  <a:pt x="884052" y="0"/>
                </a:lnTo>
                <a:lnTo>
                  <a:pt x="884052" y="1057019"/>
                </a:lnTo>
                <a:lnTo>
                  <a:pt x="0" y="10570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9179980" y="6935779"/>
            <a:ext cx="946725" cy="986172"/>
          </a:xfrm>
          <a:custGeom>
            <a:avLst/>
            <a:gdLst/>
            <a:ahLst/>
            <a:cxnLst/>
            <a:rect l="l" t="t" r="r" b="b"/>
            <a:pathLst>
              <a:path w="946725" h="986172">
                <a:moveTo>
                  <a:pt x="0" y="0"/>
                </a:moveTo>
                <a:lnTo>
                  <a:pt x="946725" y="0"/>
                </a:lnTo>
                <a:lnTo>
                  <a:pt x="946725" y="986172"/>
                </a:lnTo>
                <a:lnTo>
                  <a:pt x="0" y="986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9371562" y="4532867"/>
            <a:ext cx="664479" cy="1114429"/>
          </a:xfrm>
          <a:custGeom>
            <a:avLst/>
            <a:gdLst/>
            <a:ahLst/>
            <a:cxnLst/>
            <a:rect l="l" t="t" r="r" b="b"/>
            <a:pathLst>
              <a:path w="664479" h="1114429">
                <a:moveTo>
                  <a:pt x="0" y="0"/>
                </a:moveTo>
                <a:lnTo>
                  <a:pt x="664478" y="0"/>
                </a:lnTo>
                <a:lnTo>
                  <a:pt x="664478" y="1114429"/>
                </a:lnTo>
                <a:lnTo>
                  <a:pt x="0" y="11144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TextBox 19"/>
          <p:cNvSpPr txBox="1"/>
          <p:nvPr/>
        </p:nvSpPr>
        <p:spPr>
          <a:xfrm>
            <a:off x="10828590" y="539580"/>
            <a:ext cx="5796053" cy="1085850"/>
          </a:xfrm>
          <a:prstGeom prst="rect">
            <a:avLst/>
          </a:prstGeom>
        </p:spPr>
        <p:txBody>
          <a:bodyPr lIns="0" tIns="0" rIns="0" bIns="0" rtlCol="0" anchor="t">
            <a:spAutoFit/>
          </a:bodyPr>
          <a:lstStyle/>
          <a:p>
            <a:pPr>
              <a:lnSpc>
                <a:spcPts val="9000"/>
              </a:lnSpc>
              <a:spcBef>
                <a:spcPct val="0"/>
              </a:spcBef>
            </a:pPr>
            <a:r>
              <a:rPr lang="en-US" sz="6000" spc="-270" dirty="0">
                <a:solidFill>
                  <a:schemeClr val="bg1"/>
                </a:solidFill>
                <a:latin typeface="Montserrat Bold"/>
              </a:rPr>
              <a:t>How it Works</a:t>
            </a:r>
          </a:p>
        </p:txBody>
      </p:sp>
      <p:sp>
        <p:nvSpPr>
          <p:cNvPr id="20" name="TextBox 20"/>
          <p:cNvSpPr txBox="1"/>
          <p:nvPr/>
        </p:nvSpPr>
        <p:spPr>
          <a:xfrm>
            <a:off x="10828590" y="1890042"/>
            <a:ext cx="6684398" cy="1681999"/>
          </a:xfrm>
          <a:prstGeom prst="rect">
            <a:avLst/>
          </a:prstGeom>
        </p:spPr>
        <p:txBody>
          <a:bodyPr lIns="0" tIns="0" rIns="0" bIns="0" rtlCol="0" anchor="t">
            <a:spAutoFit/>
          </a:bodyPr>
          <a:lstStyle/>
          <a:p>
            <a:pPr>
              <a:lnSpc>
                <a:spcPts val="4499"/>
              </a:lnSpc>
            </a:pPr>
            <a:r>
              <a:rPr lang="en-US" sz="2999" dirty="0">
                <a:solidFill>
                  <a:schemeClr val="bg1"/>
                </a:solidFill>
                <a:latin typeface="Montserrat Bold"/>
              </a:rPr>
              <a:t>Schools get </a:t>
            </a:r>
            <a:r>
              <a:rPr lang="en-US" sz="2999" dirty="0" err="1">
                <a:solidFill>
                  <a:schemeClr val="bg1"/>
                </a:solidFill>
                <a:latin typeface="Montserrat Bold"/>
              </a:rPr>
              <a:t>Mzizi</a:t>
            </a:r>
            <a:r>
              <a:rPr lang="en-US" sz="2999" dirty="0">
                <a:solidFill>
                  <a:schemeClr val="bg1"/>
                </a:solidFill>
                <a:latin typeface="Montserrat Bold"/>
              </a:rPr>
              <a:t> ERP for </a:t>
            </a:r>
            <a:r>
              <a:rPr lang="en-US" sz="2999" u="sng" dirty="0">
                <a:solidFill>
                  <a:schemeClr val="bg1"/>
                </a:solidFill>
                <a:latin typeface="Montserrat Bold"/>
              </a:rPr>
              <a:t>student automation </a:t>
            </a:r>
            <a:r>
              <a:rPr lang="en-US" sz="2999" dirty="0">
                <a:solidFill>
                  <a:schemeClr val="bg1"/>
                </a:solidFill>
                <a:latin typeface="Montserrat Bold"/>
              </a:rPr>
              <a:t>for both operations and Assessment</a:t>
            </a:r>
          </a:p>
        </p:txBody>
      </p:sp>
      <p:sp>
        <p:nvSpPr>
          <p:cNvPr id="21" name="TextBox 21"/>
          <p:cNvSpPr txBox="1"/>
          <p:nvPr/>
        </p:nvSpPr>
        <p:spPr>
          <a:xfrm>
            <a:off x="10828590" y="4163403"/>
            <a:ext cx="7163350" cy="1681999"/>
          </a:xfrm>
          <a:prstGeom prst="rect">
            <a:avLst/>
          </a:prstGeom>
        </p:spPr>
        <p:txBody>
          <a:bodyPr lIns="0" tIns="0" rIns="0" bIns="0" rtlCol="0" anchor="t">
            <a:spAutoFit/>
          </a:bodyPr>
          <a:lstStyle/>
          <a:p>
            <a:pPr>
              <a:lnSpc>
                <a:spcPts val="4499"/>
              </a:lnSpc>
            </a:pPr>
            <a:r>
              <a:rPr lang="en-US" sz="2999" u="sng" dirty="0">
                <a:solidFill>
                  <a:schemeClr val="bg1"/>
                </a:solidFill>
                <a:latin typeface="Montserrat Bold"/>
              </a:rPr>
              <a:t>Parents and Students </a:t>
            </a:r>
            <a:r>
              <a:rPr lang="en-US" sz="2999" dirty="0">
                <a:solidFill>
                  <a:schemeClr val="bg1"/>
                </a:solidFill>
                <a:latin typeface="Montserrat Bold"/>
              </a:rPr>
              <a:t>access academic and financial information from a mobile and web app.</a:t>
            </a:r>
          </a:p>
        </p:txBody>
      </p:sp>
      <p:sp>
        <p:nvSpPr>
          <p:cNvPr id="22" name="TextBox 22"/>
          <p:cNvSpPr txBox="1"/>
          <p:nvPr/>
        </p:nvSpPr>
        <p:spPr>
          <a:xfrm>
            <a:off x="10828590" y="6605011"/>
            <a:ext cx="7163350" cy="2259080"/>
          </a:xfrm>
          <a:prstGeom prst="rect">
            <a:avLst/>
          </a:prstGeom>
        </p:spPr>
        <p:txBody>
          <a:bodyPr lIns="0" tIns="0" rIns="0" bIns="0" rtlCol="0" anchor="t">
            <a:spAutoFit/>
          </a:bodyPr>
          <a:lstStyle/>
          <a:p>
            <a:pPr>
              <a:lnSpc>
                <a:spcPts val="4499"/>
              </a:lnSpc>
            </a:pPr>
            <a:r>
              <a:rPr lang="en-US" sz="2999" u="sng" dirty="0">
                <a:solidFill>
                  <a:schemeClr val="bg1"/>
                </a:solidFill>
                <a:latin typeface="Montserrat Bold"/>
              </a:rPr>
              <a:t>Parents and Students</a:t>
            </a:r>
            <a:r>
              <a:rPr lang="en-US" sz="2999" u="sng" dirty="0">
                <a:solidFill>
                  <a:schemeClr val="bg1"/>
                </a:solidFill>
                <a:latin typeface="Montserrat"/>
              </a:rPr>
              <a:t> </a:t>
            </a:r>
            <a:r>
              <a:rPr lang="en-US" sz="2999" dirty="0">
                <a:solidFill>
                  <a:schemeClr val="bg1"/>
                </a:solidFill>
                <a:latin typeface="Montserrat Bold"/>
              </a:rPr>
              <a:t>access academic and financial information from a mobile and web app.</a:t>
            </a:r>
          </a:p>
          <a:p>
            <a:pPr>
              <a:lnSpc>
                <a:spcPts val="4499"/>
              </a:lnSpc>
            </a:pPr>
            <a:endParaRPr lang="en-US" sz="2999" dirty="0">
              <a:solidFill>
                <a:srgbClr val="05ADAC"/>
              </a:solidFill>
              <a:latin typeface="Montserrat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 y="0"/>
            <a:ext cx="18288001" cy="10287000"/>
          </a:xfrm>
          <a:custGeom>
            <a:avLst/>
            <a:gdLst/>
            <a:ahLst/>
            <a:cxnLst/>
            <a:rect l="l" t="t" r="r" b="b"/>
            <a:pathLst>
              <a:path w="5575023" h="884270">
                <a:moveTo>
                  <a:pt x="18653" y="0"/>
                </a:moveTo>
                <a:lnTo>
                  <a:pt x="5556370" y="0"/>
                </a:lnTo>
                <a:cubicBezTo>
                  <a:pt x="5566672" y="0"/>
                  <a:pt x="5575023" y="8351"/>
                  <a:pt x="5575023" y="18653"/>
                </a:cubicBezTo>
                <a:lnTo>
                  <a:pt x="5575023" y="865617"/>
                </a:lnTo>
                <a:cubicBezTo>
                  <a:pt x="5575023" y="870564"/>
                  <a:pt x="5573058" y="875309"/>
                  <a:pt x="5569560" y="878807"/>
                </a:cubicBezTo>
                <a:cubicBezTo>
                  <a:pt x="5566061" y="882305"/>
                  <a:pt x="5561317" y="884270"/>
                  <a:pt x="5556370" y="884270"/>
                </a:cubicBezTo>
                <a:lnTo>
                  <a:pt x="18653" y="884270"/>
                </a:lnTo>
                <a:cubicBezTo>
                  <a:pt x="8351" y="884270"/>
                  <a:pt x="0" y="875919"/>
                  <a:pt x="0" y="865617"/>
                </a:cubicBezTo>
                <a:lnTo>
                  <a:pt x="0" y="18653"/>
                </a:lnTo>
                <a:cubicBezTo>
                  <a:pt x="0" y="8351"/>
                  <a:pt x="8351" y="0"/>
                  <a:pt x="18653" y="0"/>
                </a:cubicBezTo>
                <a:close/>
              </a:path>
            </a:pathLst>
          </a:custGeom>
          <a:gradFill>
            <a:gsLst>
              <a:gs pos="0">
                <a:srgbClr val="BAD035"/>
              </a:gs>
              <a:gs pos="70000">
                <a:srgbClr val="09ADAC"/>
              </a:gs>
            </a:gsLst>
            <a:lin ang="8400000" scaled="0"/>
          </a:gradFill>
        </p:spPr>
      </p:sp>
      <p:sp>
        <p:nvSpPr>
          <p:cNvPr id="2" name="Freeform 2"/>
          <p:cNvSpPr/>
          <p:nvPr/>
        </p:nvSpPr>
        <p:spPr>
          <a:xfrm>
            <a:off x="8433096" y="3178772"/>
            <a:ext cx="10051056" cy="6929537"/>
          </a:xfrm>
          <a:custGeom>
            <a:avLst/>
            <a:gdLst/>
            <a:ahLst/>
            <a:cxnLst/>
            <a:rect l="l" t="t" r="r" b="b"/>
            <a:pathLst>
              <a:path w="10051056" h="6929537">
                <a:moveTo>
                  <a:pt x="0" y="0"/>
                </a:moveTo>
                <a:lnTo>
                  <a:pt x="10051056" y="0"/>
                </a:lnTo>
                <a:lnTo>
                  <a:pt x="10051056" y="6929537"/>
                </a:lnTo>
                <a:lnTo>
                  <a:pt x="0" y="6929537"/>
                </a:lnTo>
                <a:lnTo>
                  <a:pt x="0" y="0"/>
                </a:lnTo>
                <a:close/>
              </a:path>
            </a:pathLst>
          </a:custGeom>
          <a:blipFill>
            <a:blip r:embed="rId2"/>
            <a:stretch>
              <a:fillRect/>
            </a:stretch>
          </a:blipFill>
        </p:spPr>
      </p:sp>
      <p:grpSp>
        <p:nvGrpSpPr>
          <p:cNvPr id="3" name="Group 3"/>
          <p:cNvGrpSpPr/>
          <p:nvPr/>
        </p:nvGrpSpPr>
        <p:grpSpPr>
          <a:xfrm>
            <a:off x="-368189" y="4014116"/>
            <a:ext cx="8801285" cy="5313007"/>
            <a:chOff x="0" y="0"/>
            <a:chExt cx="11735047" cy="7084009"/>
          </a:xfrm>
        </p:grpSpPr>
        <p:sp>
          <p:nvSpPr>
            <p:cNvPr id="4" name="Freeform 4"/>
            <p:cNvSpPr/>
            <p:nvPr/>
          </p:nvSpPr>
          <p:spPr>
            <a:xfrm>
              <a:off x="5625410" y="72209"/>
              <a:ext cx="6109637" cy="6867381"/>
            </a:xfrm>
            <a:custGeom>
              <a:avLst/>
              <a:gdLst/>
              <a:ahLst/>
              <a:cxnLst/>
              <a:rect l="l" t="t" r="r" b="b"/>
              <a:pathLst>
                <a:path w="6109637" h="6867381">
                  <a:moveTo>
                    <a:pt x="0" y="0"/>
                  </a:moveTo>
                  <a:lnTo>
                    <a:pt x="6109637" y="0"/>
                  </a:lnTo>
                  <a:lnTo>
                    <a:pt x="6109637" y="6867381"/>
                  </a:lnTo>
                  <a:lnTo>
                    <a:pt x="0" y="6867381"/>
                  </a:lnTo>
                  <a:lnTo>
                    <a:pt x="0" y="0"/>
                  </a:lnTo>
                  <a:close/>
                </a:path>
              </a:pathLst>
            </a:custGeom>
            <a:blipFill>
              <a:blip r:embed="rId3"/>
              <a:stretch>
                <a:fillRect/>
              </a:stretch>
            </a:blipFill>
          </p:spPr>
        </p:sp>
        <p:sp>
          <p:nvSpPr>
            <p:cNvPr id="5" name="Freeform 5"/>
            <p:cNvSpPr/>
            <p:nvPr/>
          </p:nvSpPr>
          <p:spPr>
            <a:xfrm>
              <a:off x="0" y="72209"/>
              <a:ext cx="6238121" cy="7011800"/>
            </a:xfrm>
            <a:custGeom>
              <a:avLst/>
              <a:gdLst/>
              <a:ahLst/>
              <a:cxnLst/>
              <a:rect l="l" t="t" r="r" b="b"/>
              <a:pathLst>
                <a:path w="6238121" h="7011800">
                  <a:moveTo>
                    <a:pt x="0" y="0"/>
                  </a:moveTo>
                  <a:lnTo>
                    <a:pt x="6238121" y="0"/>
                  </a:lnTo>
                  <a:lnTo>
                    <a:pt x="6238121" y="7011800"/>
                  </a:lnTo>
                  <a:lnTo>
                    <a:pt x="0" y="7011800"/>
                  </a:lnTo>
                  <a:lnTo>
                    <a:pt x="0" y="0"/>
                  </a:lnTo>
                  <a:close/>
                </a:path>
              </a:pathLst>
            </a:custGeom>
            <a:blipFill>
              <a:blip r:embed="rId4"/>
              <a:stretch>
                <a:fillRect/>
              </a:stretch>
            </a:blipFill>
          </p:spPr>
        </p:sp>
        <p:sp>
          <p:nvSpPr>
            <p:cNvPr id="6" name="Freeform 6"/>
            <p:cNvSpPr/>
            <p:nvPr/>
          </p:nvSpPr>
          <p:spPr>
            <a:xfrm>
              <a:off x="2723823" y="0"/>
              <a:ext cx="6238121" cy="7011800"/>
            </a:xfrm>
            <a:custGeom>
              <a:avLst/>
              <a:gdLst/>
              <a:ahLst/>
              <a:cxnLst/>
              <a:rect l="l" t="t" r="r" b="b"/>
              <a:pathLst>
                <a:path w="6238121" h="7011800">
                  <a:moveTo>
                    <a:pt x="0" y="0"/>
                  </a:moveTo>
                  <a:lnTo>
                    <a:pt x="6238121" y="0"/>
                  </a:lnTo>
                  <a:lnTo>
                    <a:pt x="6238121" y="7011800"/>
                  </a:lnTo>
                  <a:lnTo>
                    <a:pt x="0" y="7011800"/>
                  </a:lnTo>
                  <a:lnTo>
                    <a:pt x="0" y="0"/>
                  </a:lnTo>
                  <a:close/>
                </a:path>
              </a:pathLst>
            </a:custGeom>
            <a:blipFill>
              <a:blip r:embed="rId5"/>
              <a:stretch>
                <a:fillRect/>
              </a:stretch>
            </a:blipFill>
          </p:spPr>
        </p:sp>
      </p:grpSp>
      <p:sp>
        <p:nvSpPr>
          <p:cNvPr id="10" name="TextBox 10"/>
          <p:cNvSpPr txBox="1"/>
          <p:nvPr/>
        </p:nvSpPr>
        <p:spPr>
          <a:xfrm>
            <a:off x="661307" y="544831"/>
            <a:ext cx="7771789" cy="834389"/>
          </a:xfrm>
          <a:prstGeom prst="rect">
            <a:avLst/>
          </a:prstGeom>
        </p:spPr>
        <p:txBody>
          <a:bodyPr lIns="0" tIns="0" rIns="0" bIns="0" rtlCol="0" anchor="t">
            <a:spAutoFit/>
          </a:bodyPr>
          <a:lstStyle/>
          <a:p>
            <a:pPr>
              <a:lnSpc>
                <a:spcPts val="6900"/>
              </a:lnSpc>
              <a:spcBef>
                <a:spcPct val="0"/>
              </a:spcBef>
            </a:pPr>
            <a:r>
              <a:rPr lang="en-US" sz="4600" spc="115" dirty="0">
                <a:solidFill>
                  <a:srgbClr val="BAD035"/>
                </a:solidFill>
                <a:latin typeface="Montserrat Bold"/>
              </a:rPr>
              <a:t>The Parent and Student</a:t>
            </a:r>
          </a:p>
        </p:txBody>
      </p:sp>
      <p:sp>
        <p:nvSpPr>
          <p:cNvPr id="11" name="TextBox 11"/>
          <p:cNvSpPr txBox="1"/>
          <p:nvPr/>
        </p:nvSpPr>
        <p:spPr>
          <a:xfrm>
            <a:off x="513952" y="1900605"/>
            <a:ext cx="6209863" cy="1085851"/>
          </a:xfrm>
          <a:prstGeom prst="rect">
            <a:avLst/>
          </a:prstGeom>
        </p:spPr>
        <p:txBody>
          <a:bodyPr lIns="0" tIns="0" rIns="0" bIns="0" rtlCol="0" anchor="t">
            <a:spAutoFit/>
          </a:bodyPr>
          <a:lstStyle/>
          <a:p>
            <a:pPr marL="647697" lvl="1" indent="-323848">
              <a:lnSpc>
                <a:spcPts val="4499"/>
              </a:lnSpc>
              <a:buFont typeface="Arial"/>
              <a:buChar char="•"/>
            </a:pPr>
            <a:r>
              <a:rPr lang="en-US" sz="2999" dirty="0">
                <a:solidFill>
                  <a:srgbClr val="FFFFFF"/>
                </a:solidFill>
                <a:latin typeface="Montserrat Bold"/>
              </a:rPr>
              <a:t>Financial Service</a:t>
            </a:r>
          </a:p>
          <a:p>
            <a:pPr marL="647697" lvl="1" indent="-323848">
              <a:lnSpc>
                <a:spcPts val="4499"/>
              </a:lnSpc>
              <a:buFont typeface="Arial"/>
              <a:buChar char="•"/>
            </a:pPr>
            <a:r>
              <a:rPr lang="en-US" sz="2999" dirty="0">
                <a:solidFill>
                  <a:srgbClr val="FFFFFF"/>
                </a:solidFill>
                <a:latin typeface="Montserrat Bold"/>
              </a:rPr>
              <a:t>Academic Assessment</a:t>
            </a:r>
          </a:p>
        </p:txBody>
      </p:sp>
      <p:sp>
        <p:nvSpPr>
          <p:cNvPr id="12" name="TextBox 11">
            <a:extLst>
              <a:ext uri="{FF2B5EF4-FFF2-40B4-BE49-F238E27FC236}">
                <a16:creationId xmlns:a16="http://schemas.microsoft.com/office/drawing/2014/main" id="{E89367F2-C94D-BD2A-DE5C-B180899ACF93}"/>
              </a:ext>
            </a:extLst>
          </p:cNvPr>
          <p:cNvSpPr txBox="1"/>
          <p:nvPr/>
        </p:nvSpPr>
        <p:spPr>
          <a:xfrm>
            <a:off x="9544448" y="1602532"/>
            <a:ext cx="8229600" cy="1681999"/>
          </a:xfrm>
          <a:prstGeom prst="rect">
            <a:avLst/>
          </a:prstGeom>
        </p:spPr>
        <p:txBody>
          <a:bodyPr wrap="square" lIns="0" tIns="0" rIns="0" bIns="0" rtlCol="0" anchor="t">
            <a:spAutoFit/>
          </a:bodyPr>
          <a:lstStyle/>
          <a:p>
            <a:pPr marL="647697" lvl="1" indent="-323848">
              <a:lnSpc>
                <a:spcPts val="4499"/>
              </a:lnSpc>
              <a:buFont typeface="Arial"/>
              <a:buChar char="•"/>
            </a:pPr>
            <a:r>
              <a:rPr lang="en-US" sz="2999" dirty="0">
                <a:solidFill>
                  <a:srgbClr val="FFFFFF"/>
                </a:solidFill>
                <a:latin typeface="Montserrat Bold"/>
              </a:rPr>
              <a:t>Online Learning </a:t>
            </a:r>
          </a:p>
          <a:p>
            <a:pPr marL="1104897" lvl="2" indent="-323848">
              <a:lnSpc>
                <a:spcPts val="4499"/>
              </a:lnSpc>
              <a:buFont typeface="Arial"/>
              <a:buChar char="•"/>
            </a:pPr>
            <a:r>
              <a:rPr lang="en-US" sz="2999" dirty="0">
                <a:solidFill>
                  <a:srgbClr val="FFFFFF"/>
                </a:solidFill>
                <a:latin typeface="Montserrat Bold"/>
              </a:rPr>
              <a:t>Interactive books - </a:t>
            </a:r>
            <a:r>
              <a:rPr lang="en-US" sz="2999" dirty="0" err="1">
                <a:solidFill>
                  <a:srgbClr val="FFFFFF"/>
                </a:solidFill>
                <a:latin typeface="Montserrat Bold"/>
              </a:rPr>
              <a:t>LoHo</a:t>
            </a:r>
            <a:r>
              <a:rPr lang="en-US" sz="2999" dirty="0">
                <a:solidFill>
                  <a:srgbClr val="FFFFFF"/>
                </a:solidFill>
                <a:latin typeface="Montserrat Bold"/>
              </a:rPr>
              <a:t> Learning</a:t>
            </a:r>
          </a:p>
          <a:p>
            <a:pPr marL="1104897" lvl="2" indent="-323848">
              <a:lnSpc>
                <a:spcPts val="4499"/>
              </a:lnSpc>
              <a:buFont typeface="Arial"/>
              <a:buChar char="•"/>
            </a:pPr>
            <a:r>
              <a:rPr lang="en-US" sz="2999" dirty="0">
                <a:solidFill>
                  <a:srgbClr val="FFFFFF"/>
                </a:solidFill>
                <a:latin typeface="Montserrat Bold"/>
              </a:rPr>
              <a:t>Interactive content - </a:t>
            </a:r>
            <a:r>
              <a:rPr lang="en-US" sz="2999" dirty="0" err="1">
                <a:solidFill>
                  <a:srgbClr val="FFFFFF"/>
                </a:solidFill>
                <a:latin typeface="Montserrat Bold"/>
              </a:rPr>
              <a:t>msingipack</a:t>
            </a:r>
            <a:endParaRPr lang="en-US" sz="2999" dirty="0">
              <a:solidFill>
                <a:srgbClr val="FFFFFF"/>
              </a:solidFill>
              <a:latin typeface="Montserrat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0" y="1"/>
            <a:ext cx="18288000" cy="10287000"/>
          </a:xfrm>
          <a:custGeom>
            <a:avLst/>
            <a:gdLst/>
            <a:ahLst/>
            <a:cxnLst/>
            <a:rect l="l" t="t" r="r" b="b"/>
            <a:pathLst>
              <a:path w="5575023" h="884270">
                <a:moveTo>
                  <a:pt x="18653" y="0"/>
                </a:moveTo>
                <a:lnTo>
                  <a:pt x="5556370" y="0"/>
                </a:lnTo>
                <a:cubicBezTo>
                  <a:pt x="5566672" y="0"/>
                  <a:pt x="5575023" y="8351"/>
                  <a:pt x="5575023" y="18653"/>
                </a:cubicBezTo>
                <a:lnTo>
                  <a:pt x="5575023" y="865617"/>
                </a:lnTo>
                <a:cubicBezTo>
                  <a:pt x="5575023" y="870564"/>
                  <a:pt x="5573058" y="875309"/>
                  <a:pt x="5569560" y="878807"/>
                </a:cubicBezTo>
                <a:cubicBezTo>
                  <a:pt x="5566061" y="882305"/>
                  <a:pt x="5561317" y="884270"/>
                  <a:pt x="5556370" y="884270"/>
                </a:cubicBezTo>
                <a:lnTo>
                  <a:pt x="18653" y="884270"/>
                </a:lnTo>
                <a:cubicBezTo>
                  <a:pt x="8351" y="884270"/>
                  <a:pt x="0" y="875919"/>
                  <a:pt x="0" y="865617"/>
                </a:cubicBezTo>
                <a:lnTo>
                  <a:pt x="0" y="18653"/>
                </a:lnTo>
                <a:cubicBezTo>
                  <a:pt x="0" y="8351"/>
                  <a:pt x="8351" y="0"/>
                  <a:pt x="18653" y="0"/>
                </a:cubicBezTo>
                <a:close/>
              </a:path>
            </a:pathLst>
          </a:custGeom>
          <a:gradFill>
            <a:gsLst>
              <a:gs pos="0">
                <a:srgbClr val="BAD035"/>
              </a:gs>
              <a:gs pos="70000">
                <a:srgbClr val="09ADAC"/>
              </a:gs>
            </a:gsLst>
            <a:lin ang="8400000" scaled="0"/>
          </a:gradFill>
        </p:spPr>
      </p:sp>
      <p:pic>
        <p:nvPicPr>
          <p:cNvPr id="19" name="Picture 18">
            <a:extLst>
              <a:ext uri="{FF2B5EF4-FFF2-40B4-BE49-F238E27FC236}">
                <a16:creationId xmlns:a16="http://schemas.microsoft.com/office/drawing/2014/main" id="{7D4C6582-1F7B-D68E-0B12-B7A84ACB0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454" y="2955762"/>
            <a:ext cx="3251200" cy="3251200"/>
          </a:xfrm>
          <a:prstGeom prst="rect">
            <a:avLst/>
          </a:prstGeom>
        </p:spPr>
      </p:pic>
      <p:pic>
        <p:nvPicPr>
          <p:cNvPr id="15" name="Picture 14">
            <a:extLst>
              <a:ext uri="{FF2B5EF4-FFF2-40B4-BE49-F238E27FC236}">
                <a16:creationId xmlns:a16="http://schemas.microsoft.com/office/drawing/2014/main" id="{7D650E87-1AB4-48D1-CDD8-475CB4C98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805" y="2625493"/>
            <a:ext cx="7641128" cy="7641128"/>
          </a:xfrm>
          <a:prstGeom prst="rect">
            <a:avLst/>
          </a:prstGeom>
        </p:spPr>
      </p:pic>
      <p:sp>
        <p:nvSpPr>
          <p:cNvPr id="10" name="TextBox 10"/>
          <p:cNvSpPr txBox="1"/>
          <p:nvPr/>
        </p:nvSpPr>
        <p:spPr>
          <a:xfrm>
            <a:off x="661307" y="544831"/>
            <a:ext cx="9397093" cy="809389"/>
          </a:xfrm>
          <a:prstGeom prst="rect">
            <a:avLst/>
          </a:prstGeom>
        </p:spPr>
        <p:txBody>
          <a:bodyPr wrap="square" lIns="0" tIns="0" rIns="0" bIns="0" rtlCol="0" anchor="t">
            <a:spAutoFit/>
          </a:bodyPr>
          <a:lstStyle/>
          <a:p>
            <a:pPr>
              <a:lnSpc>
                <a:spcPts val="6900"/>
              </a:lnSpc>
              <a:spcBef>
                <a:spcPct val="0"/>
              </a:spcBef>
            </a:pPr>
            <a:r>
              <a:rPr lang="en-US" sz="4600" spc="115" dirty="0">
                <a:solidFill>
                  <a:srgbClr val="BAD035"/>
                </a:solidFill>
                <a:latin typeface="Montserrat Bold"/>
              </a:rPr>
              <a:t>Digital Literacy Program</a:t>
            </a:r>
          </a:p>
        </p:txBody>
      </p:sp>
      <p:sp>
        <p:nvSpPr>
          <p:cNvPr id="11" name="TextBox 11"/>
          <p:cNvSpPr txBox="1"/>
          <p:nvPr/>
        </p:nvSpPr>
        <p:spPr>
          <a:xfrm>
            <a:off x="513952" y="1602532"/>
            <a:ext cx="6209863" cy="1104918"/>
          </a:xfrm>
          <a:prstGeom prst="rect">
            <a:avLst/>
          </a:prstGeom>
        </p:spPr>
        <p:txBody>
          <a:bodyPr lIns="0" tIns="0" rIns="0" bIns="0" rtlCol="0" anchor="t">
            <a:spAutoFit/>
          </a:bodyPr>
          <a:lstStyle/>
          <a:p>
            <a:pPr marL="647697" lvl="1" indent="-323848">
              <a:lnSpc>
                <a:spcPts val="4499"/>
              </a:lnSpc>
              <a:buFont typeface="Arial"/>
              <a:buChar char="•"/>
            </a:pPr>
            <a:r>
              <a:rPr lang="en-US" sz="2999" dirty="0">
                <a:solidFill>
                  <a:srgbClr val="FFFFFF"/>
                </a:solidFill>
                <a:latin typeface="Montserrat Bold"/>
              </a:rPr>
              <a:t>AR learning</a:t>
            </a:r>
          </a:p>
          <a:p>
            <a:pPr marL="647697" lvl="1" indent="-323848">
              <a:lnSpc>
                <a:spcPts val="4499"/>
              </a:lnSpc>
              <a:buFont typeface="Arial"/>
              <a:buChar char="•"/>
            </a:pPr>
            <a:r>
              <a:rPr lang="en-US" sz="2999" dirty="0">
                <a:solidFill>
                  <a:srgbClr val="FFFFFF"/>
                </a:solidFill>
                <a:latin typeface="Montserrat Bold"/>
              </a:rPr>
              <a:t>Visual programming</a:t>
            </a:r>
          </a:p>
        </p:txBody>
      </p:sp>
      <p:sp>
        <p:nvSpPr>
          <p:cNvPr id="13" name="TextBox 11">
            <a:extLst>
              <a:ext uri="{FF2B5EF4-FFF2-40B4-BE49-F238E27FC236}">
                <a16:creationId xmlns:a16="http://schemas.microsoft.com/office/drawing/2014/main" id="{BA5EA3C8-4928-6C4F-9990-DCCE741B5CC1}"/>
              </a:ext>
            </a:extLst>
          </p:cNvPr>
          <p:cNvSpPr txBox="1"/>
          <p:nvPr/>
        </p:nvSpPr>
        <p:spPr>
          <a:xfrm>
            <a:off x="9388192" y="1492959"/>
            <a:ext cx="8796353" cy="1104918"/>
          </a:xfrm>
          <a:prstGeom prst="rect">
            <a:avLst/>
          </a:prstGeom>
        </p:spPr>
        <p:txBody>
          <a:bodyPr wrap="square" lIns="0" tIns="0" rIns="0" bIns="0" rtlCol="0" anchor="t">
            <a:spAutoFit/>
          </a:bodyPr>
          <a:lstStyle/>
          <a:p>
            <a:pPr marL="647697" lvl="1" indent="-323848">
              <a:lnSpc>
                <a:spcPts val="4499"/>
              </a:lnSpc>
              <a:buFont typeface="Arial"/>
              <a:buChar char="•"/>
            </a:pPr>
            <a:r>
              <a:rPr lang="en-US" sz="2999" dirty="0">
                <a:solidFill>
                  <a:srgbClr val="FFFFFF"/>
                </a:solidFill>
                <a:latin typeface="Montserrat Bold"/>
              </a:rPr>
              <a:t>Curriculum programming Languages</a:t>
            </a:r>
          </a:p>
          <a:p>
            <a:pPr marL="647697" lvl="1" indent="-323848">
              <a:lnSpc>
                <a:spcPts val="4499"/>
              </a:lnSpc>
              <a:buFont typeface="Arial"/>
              <a:buChar char="•"/>
            </a:pPr>
            <a:r>
              <a:rPr lang="en-US" sz="2999" dirty="0">
                <a:solidFill>
                  <a:srgbClr val="FFFFFF"/>
                </a:solidFill>
                <a:latin typeface="Montserrat Bold"/>
              </a:rPr>
              <a:t>Robotics</a:t>
            </a:r>
          </a:p>
        </p:txBody>
      </p:sp>
      <p:pic>
        <p:nvPicPr>
          <p:cNvPr id="17" name="Picture 16">
            <a:extLst>
              <a:ext uri="{FF2B5EF4-FFF2-40B4-BE49-F238E27FC236}">
                <a16:creationId xmlns:a16="http://schemas.microsoft.com/office/drawing/2014/main" id="{F0DC37DA-0E05-C384-53EC-5E6EAA53FEE6}"/>
              </a:ext>
            </a:extLst>
          </p:cNvPr>
          <p:cNvPicPr>
            <a:picLocks noChangeAspect="1"/>
          </p:cNvPicPr>
          <p:nvPr/>
        </p:nvPicPr>
        <p:blipFill rotWithShape="1">
          <a:blip r:embed="rId4">
            <a:extLst>
              <a:ext uri="{28A0092B-C50C-407E-A947-70E740481C1C}">
                <a14:useLocalDpi xmlns:a14="http://schemas.microsoft.com/office/drawing/2010/main" val="0"/>
              </a:ext>
            </a:extLst>
          </a:blip>
          <a:srcRect t="49278" r="-357"/>
          <a:stretch/>
        </p:blipFill>
        <p:spPr>
          <a:xfrm>
            <a:off x="58143" y="6424999"/>
            <a:ext cx="7641129" cy="3862001"/>
          </a:xfrm>
          <a:prstGeom prst="rect">
            <a:avLst/>
          </a:prstGeom>
        </p:spPr>
      </p:pic>
    </p:spTree>
    <p:extLst>
      <p:ext uri="{BB962C8B-B14F-4D97-AF65-F5344CB8AC3E}">
        <p14:creationId xmlns:p14="http://schemas.microsoft.com/office/powerpoint/2010/main" val="1407569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4E06D6-1D36-F1DD-777E-856C96E2626B}"/>
              </a:ext>
            </a:extLst>
          </p:cNvPr>
          <p:cNvSpPr/>
          <p:nvPr/>
        </p:nvSpPr>
        <p:spPr>
          <a:xfrm>
            <a:off x="-21771" y="0"/>
            <a:ext cx="18288000" cy="10287000"/>
          </a:xfrm>
          <a:prstGeom prst="rect">
            <a:avLst/>
          </a:prstGeom>
          <a:gradFill flip="none" rotWithShape="1">
            <a:gsLst>
              <a:gs pos="0">
                <a:srgbClr val="BAD035"/>
              </a:gs>
              <a:gs pos="74000">
                <a:srgbClr val="09ADAC"/>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3" name="TextBox 6">
            <a:extLst>
              <a:ext uri="{FF2B5EF4-FFF2-40B4-BE49-F238E27FC236}">
                <a16:creationId xmlns:a16="http://schemas.microsoft.com/office/drawing/2014/main" id="{F11FEFFA-188D-365C-4FC2-FABD55EF9385}"/>
              </a:ext>
            </a:extLst>
          </p:cNvPr>
          <p:cNvSpPr txBox="1"/>
          <p:nvPr/>
        </p:nvSpPr>
        <p:spPr>
          <a:xfrm>
            <a:off x="470320" y="1147780"/>
            <a:ext cx="7315200" cy="2128788"/>
          </a:xfrm>
          <a:prstGeom prst="rect">
            <a:avLst/>
          </a:prstGeom>
        </p:spPr>
        <p:txBody>
          <a:bodyPr wrap="square" lIns="0" tIns="0" rIns="0" bIns="0" rtlCol="0" anchor="t">
            <a:spAutoFit/>
          </a:bodyPr>
          <a:lstStyle/>
          <a:p>
            <a:pPr>
              <a:lnSpc>
                <a:spcPts val="8250"/>
              </a:lnSpc>
              <a:spcBef>
                <a:spcPct val="0"/>
              </a:spcBef>
            </a:pPr>
            <a:r>
              <a:rPr lang="en-US" sz="7200" spc="137" dirty="0">
                <a:solidFill>
                  <a:schemeClr val="bg1"/>
                </a:solidFill>
                <a:latin typeface="Montserrat Bold"/>
              </a:rPr>
              <a:t>Our Achievements</a:t>
            </a:r>
          </a:p>
        </p:txBody>
      </p:sp>
      <p:grpSp>
        <p:nvGrpSpPr>
          <p:cNvPr id="10" name="Group 9">
            <a:extLst>
              <a:ext uri="{FF2B5EF4-FFF2-40B4-BE49-F238E27FC236}">
                <a16:creationId xmlns:a16="http://schemas.microsoft.com/office/drawing/2014/main" id="{B19F4145-E81D-7F0A-159A-E3DBE7E55CAA}"/>
              </a:ext>
            </a:extLst>
          </p:cNvPr>
          <p:cNvGrpSpPr/>
          <p:nvPr/>
        </p:nvGrpSpPr>
        <p:grpSpPr>
          <a:xfrm>
            <a:off x="470320" y="3848100"/>
            <a:ext cx="8651909" cy="4942646"/>
            <a:chOff x="1962746" y="2258254"/>
            <a:chExt cx="11986537" cy="6847646"/>
          </a:xfrm>
        </p:grpSpPr>
        <p:pic>
          <p:nvPicPr>
            <p:cNvPr id="7" name="Picture 6">
              <a:extLst>
                <a:ext uri="{FF2B5EF4-FFF2-40B4-BE49-F238E27FC236}">
                  <a16:creationId xmlns:a16="http://schemas.microsoft.com/office/drawing/2014/main" id="{0A2DFF74-BFFB-45FB-0BF3-6E1EE37CF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746" y="2470490"/>
              <a:ext cx="4285369" cy="6635410"/>
            </a:xfrm>
            <a:prstGeom prst="rect">
              <a:avLst/>
            </a:prstGeom>
          </p:spPr>
        </p:pic>
        <p:pic>
          <p:nvPicPr>
            <p:cNvPr id="9" name="Picture 8">
              <a:extLst>
                <a:ext uri="{FF2B5EF4-FFF2-40B4-BE49-F238E27FC236}">
                  <a16:creationId xmlns:a16="http://schemas.microsoft.com/office/drawing/2014/main" id="{623A34B2-770D-C2A4-44A9-E6BC83A91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2258254"/>
              <a:ext cx="5186283" cy="6659584"/>
            </a:xfrm>
            <a:prstGeom prst="rect">
              <a:avLst/>
            </a:prstGeom>
          </p:spPr>
        </p:pic>
        <p:pic>
          <p:nvPicPr>
            <p:cNvPr id="5" name="Picture 4">
              <a:extLst>
                <a:ext uri="{FF2B5EF4-FFF2-40B4-BE49-F238E27FC236}">
                  <a16:creationId xmlns:a16="http://schemas.microsoft.com/office/drawing/2014/main" id="{79EF27CD-89BA-3FA2-8582-014A48715C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9955" y="2663995"/>
              <a:ext cx="4198529" cy="6248400"/>
            </a:xfrm>
            <a:prstGeom prst="rect">
              <a:avLst/>
            </a:prstGeom>
          </p:spPr>
        </p:pic>
      </p:grpSp>
      <p:sp>
        <p:nvSpPr>
          <p:cNvPr id="11" name="TextBox 10">
            <a:extLst>
              <a:ext uri="{FF2B5EF4-FFF2-40B4-BE49-F238E27FC236}">
                <a16:creationId xmlns:a16="http://schemas.microsoft.com/office/drawing/2014/main" id="{3061E442-D06D-04CF-28AB-4912D2ED1448}"/>
              </a:ext>
            </a:extLst>
          </p:cNvPr>
          <p:cNvSpPr txBox="1"/>
          <p:nvPr/>
        </p:nvSpPr>
        <p:spPr>
          <a:xfrm>
            <a:off x="9659093" y="4914900"/>
            <a:ext cx="8001000" cy="2246769"/>
          </a:xfrm>
          <a:prstGeom prst="rect">
            <a:avLst/>
          </a:prstGeom>
          <a:noFill/>
        </p:spPr>
        <p:txBody>
          <a:bodyPr wrap="square" rtlCol="0">
            <a:spAutoFit/>
          </a:bodyPr>
          <a:lstStyle/>
          <a:p>
            <a:r>
              <a:rPr lang="en-GB" sz="2800" dirty="0">
                <a:solidFill>
                  <a:schemeClr val="bg1"/>
                </a:solidFill>
                <a:latin typeface=""/>
              </a:rPr>
              <a:t>In the last year, we have received three awards for the best school management system in the country. This proves that </a:t>
            </a:r>
            <a:r>
              <a:rPr lang="en-GB" sz="2800" dirty="0" err="1">
                <a:solidFill>
                  <a:schemeClr val="bg1"/>
                </a:solidFill>
                <a:latin typeface=""/>
              </a:rPr>
              <a:t>Mzizi</a:t>
            </a:r>
            <a:r>
              <a:rPr lang="en-GB" sz="2800" dirty="0">
                <a:solidFill>
                  <a:schemeClr val="bg1"/>
                </a:solidFill>
                <a:latin typeface=""/>
              </a:rPr>
              <a:t> does its absolute best to offer the best ERP systems for educational institutions.</a:t>
            </a:r>
            <a:endParaRPr lang="en-KE" sz="2800" dirty="0">
              <a:solidFill>
                <a:schemeClr val="bg1"/>
              </a:solidFill>
              <a:latin typeface=""/>
            </a:endParaRPr>
          </a:p>
        </p:txBody>
      </p:sp>
    </p:spTree>
    <p:extLst>
      <p:ext uri="{BB962C8B-B14F-4D97-AF65-F5344CB8AC3E}">
        <p14:creationId xmlns:p14="http://schemas.microsoft.com/office/powerpoint/2010/main" val="385912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944" y="0"/>
            <a:ext cx="18250056" cy="7007266"/>
          </a:xfrm>
          <a:custGeom>
            <a:avLst/>
            <a:gdLst/>
            <a:ahLst/>
            <a:cxnLst/>
            <a:rect l="l" t="t" r="r" b="b"/>
            <a:pathLst>
              <a:path w="18212111" h="7007266">
                <a:moveTo>
                  <a:pt x="0" y="0"/>
                </a:moveTo>
                <a:lnTo>
                  <a:pt x="18212112" y="0"/>
                </a:lnTo>
                <a:lnTo>
                  <a:pt x="18212112" y="7007266"/>
                </a:lnTo>
                <a:lnTo>
                  <a:pt x="0" y="7007266"/>
                </a:lnTo>
                <a:lnTo>
                  <a:pt x="0" y="0"/>
                </a:lnTo>
                <a:close/>
              </a:path>
            </a:pathLst>
          </a:custGeom>
          <a:blipFill>
            <a:blip r:embed="rId2"/>
            <a:stretch>
              <a:fillRect t="-4396" b="-68872"/>
            </a:stretch>
          </a:blipFill>
        </p:spPr>
      </p:sp>
      <p:sp>
        <p:nvSpPr>
          <p:cNvPr id="3" name="Freeform 3"/>
          <p:cNvSpPr/>
          <p:nvPr/>
        </p:nvSpPr>
        <p:spPr>
          <a:xfrm>
            <a:off x="6651212" y="5342647"/>
            <a:ext cx="2539469" cy="3209439"/>
          </a:xfrm>
          <a:custGeom>
            <a:avLst/>
            <a:gdLst/>
            <a:ahLst/>
            <a:cxnLst/>
            <a:rect l="l" t="t" r="r" b="b"/>
            <a:pathLst>
              <a:path w="2539469" h="3209439">
                <a:moveTo>
                  <a:pt x="0" y="0"/>
                </a:moveTo>
                <a:lnTo>
                  <a:pt x="2539469" y="0"/>
                </a:lnTo>
                <a:lnTo>
                  <a:pt x="2539469" y="3209440"/>
                </a:lnTo>
                <a:lnTo>
                  <a:pt x="0" y="3209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564524" y="347676"/>
            <a:ext cx="6252202" cy="990587"/>
          </a:xfrm>
          <a:prstGeom prst="rect">
            <a:avLst/>
          </a:prstGeom>
        </p:spPr>
        <p:txBody>
          <a:bodyPr lIns="0" tIns="0" rIns="0" bIns="0" rtlCol="0" anchor="t">
            <a:spAutoFit/>
          </a:bodyPr>
          <a:lstStyle/>
          <a:p>
            <a:pPr algn="ctr">
              <a:lnSpc>
                <a:spcPts val="8249"/>
              </a:lnSpc>
              <a:spcBef>
                <a:spcPct val="0"/>
              </a:spcBef>
            </a:pPr>
            <a:r>
              <a:rPr lang="en-US" sz="5499" dirty="0">
                <a:solidFill>
                  <a:srgbClr val="F8F6F7"/>
                </a:solidFill>
                <a:latin typeface="Montserrat Bold"/>
              </a:rPr>
              <a:t>Looking Forward</a:t>
            </a:r>
          </a:p>
        </p:txBody>
      </p:sp>
      <p:sp>
        <p:nvSpPr>
          <p:cNvPr id="7" name="TextBox 7"/>
          <p:cNvSpPr txBox="1"/>
          <p:nvPr/>
        </p:nvSpPr>
        <p:spPr>
          <a:xfrm>
            <a:off x="564524" y="1338263"/>
            <a:ext cx="6252046" cy="704852"/>
          </a:xfrm>
          <a:prstGeom prst="rect">
            <a:avLst/>
          </a:prstGeom>
        </p:spPr>
        <p:txBody>
          <a:bodyPr lIns="0" tIns="0" rIns="0" bIns="0" rtlCol="0" anchor="t">
            <a:spAutoFit/>
          </a:bodyPr>
          <a:lstStyle/>
          <a:p>
            <a:pPr>
              <a:lnSpc>
                <a:spcPts val="5999"/>
              </a:lnSpc>
              <a:spcBef>
                <a:spcPct val="0"/>
              </a:spcBef>
            </a:pPr>
            <a:r>
              <a:rPr lang="en-US" sz="3999" dirty="0">
                <a:solidFill>
                  <a:srgbClr val="BAD035"/>
                </a:solidFill>
                <a:latin typeface="Montserrat Bold"/>
              </a:rPr>
              <a:t>to working with you</a:t>
            </a:r>
          </a:p>
        </p:txBody>
      </p:sp>
      <p:sp>
        <p:nvSpPr>
          <p:cNvPr id="8" name="TextBox 8"/>
          <p:cNvSpPr txBox="1"/>
          <p:nvPr/>
        </p:nvSpPr>
        <p:spPr>
          <a:xfrm>
            <a:off x="5570907" y="8832990"/>
            <a:ext cx="4700078" cy="948978"/>
          </a:xfrm>
          <a:prstGeom prst="rect">
            <a:avLst/>
          </a:prstGeom>
        </p:spPr>
        <p:txBody>
          <a:bodyPr wrap="square" lIns="0" tIns="0" rIns="0" bIns="0" rtlCol="0" anchor="t">
            <a:spAutoFit/>
          </a:bodyPr>
          <a:lstStyle/>
          <a:p>
            <a:pPr algn="ctr">
              <a:lnSpc>
                <a:spcPts val="3674"/>
              </a:lnSpc>
            </a:pPr>
            <a:r>
              <a:rPr lang="en-US" sz="3499" dirty="0">
                <a:solidFill>
                  <a:srgbClr val="09ADAC"/>
                </a:solidFill>
                <a:latin typeface="Montserrat Bold"/>
              </a:rPr>
              <a:t>CEO - 0716 976 443</a:t>
            </a:r>
          </a:p>
          <a:p>
            <a:pPr algn="ctr">
              <a:lnSpc>
                <a:spcPts val="3674"/>
              </a:lnSpc>
            </a:pPr>
            <a:r>
              <a:rPr lang="en-US" sz="3499" dirty="0">
                <a:solidFill>
                  <a:srgbClr val="09ADAC"/>
                </a:solidFill>
                <a:latin typeface="Montserrat Bold"/>
              </a:rPr>
              <a:t>Team – 0743 513 159</a:t>
            </a:r>
          </a:p>
        </p:txBody>
      </p:sp>
      <p:sp>
        <p:nvSpPr>
          <p:cNvPr id="9" name="TextBox 9"/>
          <p:cNvSpPr txBox="1"/>
          <p:nvPr/>
        </p:nvSpPr>
        <p:spPr>
          <a:xfrm>
            <a:off x="13226222" y="9533401"/>
            <a:ext cx="4700078" cy="849015"/>
          </a:xfrm>
          <a:prstGeom prst="rect">
            <a:avLst/>
          </a:prstGeom>
        </p:spPr>
        <p:txBody>
          <a:bodyPr lIns="0" tIns="0" rIns="0" bIns="0" rtlCol="0" anchor="t">
            <a:spAutoFit/>
          </a:bodyPr>
          <a:lstStyle/>
          <a:p>
            <a:pPr algn="ctr">
              <a:lnSpc>
                <a:spcPts val="3686"/>
              </a:lnSpc>
            </a:pPr>
            <a:r>
              <a:rPr lang="en-US" sz="3511" dirty="0" err="1">
                <a:solidFill>
                  <a:srgbClr val="09ADAC"/>
                </a:solidFill>
                <a:latin typeface="Montserrat Bold"/>
              </a:rPr>
              <a:t>hello@mzizi.co.ke</a:t>
            </a:r>
            <a:endParaRPr lang="en-US" sz="2411" dirty="0">
              <a:solidFill>
                <a:srgbClr val="09ADAC"/>
              </a:solidFill>
              <a:latin typeface="Montserrat Bold"/>
            </a:endParaRPr>
          </a:p>
          <a:p>
            <a:pPr algn="ctr">
              <a:lnSpc>
                <a:spcPts val="3056"/>
              </a:lnSpc>
            </a:pPr>
            <a:endParaRPr lang="en-US" sz="2411" dirty="0">
              <a:solidFill>
                <a:srgbClr val="05ADAC"/>
              </a:solidFill>
              <a:latin typeface="Montserrat Bold"/>
            </a:endParaRPr>
          </a:p>
        </p:txBody>
      </p:sp>
      <p:sp>
        <p:nvSpPr>
          <p:cNvPr id="10" name="TextBox 10"/>
          <p:cNvSpPr txBox="1"/>
          <p:nvPr/>
        </p:nvSpPr>
        <p:spPr>
          <a:xfrm>
            <a:off x="12902468" y="8640326"/>
            <a:ext cx="5347587" cy="849463"/>
          </a:xfrm>
          <a:prstGeom prst="rect">
            <a:avLst/>
          </a:prstGeom>
        </p:spPr>
        <p:txBody>
          <a:bodyPr lIns="0" tIns="0" rIns="0" bIns="0" rtlCol="0" anchor="t">
            <a:spAutoFit/>
          </a:bodyPr>
          <a:lstStyle/>
          <a:p>
            <a:pPr algn="ctr">
              <a:lnSpc>
                <a:spcPts val="3701"/>
              </a:lnSpc>
            </a:pPr>
            <a:r>
              <a:rPr lang="en-US" sz="3525" dirty="0" err="1">
                <a:solidFill>
                  <a:srgbClr val="09ADAC"/>
                </a:solidFill>
                <a:latin typeface="Montserrat Bold"/>
              </a:rPr>
              <a:t>www.mzizi.co.ke</a:t>
            </a:r>
            <a:endParaRPr lang="en-US" sz="2425" dirty="0">
              <a:solidFill>
                <a:srgbClr val="09ADAC"/>
              </a:solidFill>
              <a:latin typeface="Montserrat Bold"/>
            </a:endParaRPr>
          </a:p>
          <a:p>
            <a:pPr algn="ctr">
              <a:lnSpc>
                <a:spcPts val="3071"/>
              </a:lnSpc>
            </a:pPr>
            <a:endParaRPr lang="en-US" sz="2425" dirty="0">
              <a:solidFill>
                <a:srgbClr val="05ADAC"/>
              </a:solidFill>
              <a:latin typeface="Montserrat Bold"/>
            </a:endParaRPr>
          </a:p>
        </p:txBody>
      </p:sp>
      <p:pic>
        <p:nvPicPr>
          <p:cNvPr id="12" name="Picture 11">
            <a:extLst>
              <a:ext uri="{FF2B5EF4-FFF2-40B4-BE49-F238E27FC236}">
                <a16:creationId xmlns:a16="http://schemas.microsoft.com/office/drawing/2014/main" id="{BC30C978-30F6-54F5-92D1-EB3DCC32F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0225" y="5627655"/>
            <a:ext cx="2752947" cy="263942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7321CB-2146-91AF-B0D2-04929B956E8B}"/>
              </a:ext>
            </a:extLst>
          </p:cNvPr>
          <p:cNvSpPr/>
          <p:nvPr/>
        </p:nvSpPr>
        <p:spPr>
          <a:xfrm>
            <a:off x="-21771" y="0"/>
            <a:ext cx="18288000" cy="10287000"/>
          </a:xfrm>
          <a:prstGeom prst="rect">
            <a:avLst/>
          </a:prstGeom>
          <a:gradFill>
            <a:gsLst>
              <a:gs pos="0">
                <a:srgbClr val="BAD035"/>
              </a:gs>
              <a:gs pos="70000">
                <a:srgbClr val="09ADAC"/>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3" name="TextBox 6">
            <a:extLst>
              <a:ext uri="{FF2B5EF4-FFF2-40B4-BE49-F238E27FC236}">
                <a16:creationId xmlns:a16="http://schemas.microsoft.com/office/drawing/2014/main" id="{F325E403-5C50-E91B-9D95-651B174E0558}"/>
              </a:ext>
            </a:extLst>
          </p:cNvPr>
          <p:cNvSpPr txBox="1"/>
          <p:nvPr/>
        </p:nvSpPr>
        <p:spPr>
          <a:xfrm>
            <a:off x="3189514" y="6057900"/>
            <a:ext cx="11908971" cy="1077154"/>
          </a:xfrm>
          <a:prstGeom prst="rect">
            <a:avLst/>
          </a:prstGeom>
        </p:spPr>
        <p:txBody>
          <a:bodyPr wrap="square" lIns="0" tIns="0" rIns="0" bIns="0" rtlCol="0" anchor="t">
            <a:spAutoFit/>
          </a:bodyPr>
          <a:lstStyle/>
          <a:p>
            <a:pPr>
              <a:lnSpc>
                <a:spcPts val="8250"/>
              </a:lnSpc>
              <a:spcBef>
                <a:spcPct val="0"/>
              </a:spcBef>
            </a:pPr>
            <a:r>
              <a:rPr lang="en-US" sz="8800" spc="137" dirty="0">
                <a:solidFill>
                  <a:srgbClr val="BAD035"/>
                </a:solidFill>
                <a:latin typeface="Montserrat Bold"/>
              </a:rPr>
              <a:t>Problem Statement</a:t>
            </a:r>
          </a:p>
        </p:txBody>
      </p:sp>
      <p:pic>
        <p:nvPicPr>
          <p:cNvPr id="5" name="Picture 4">
            <a:extLst>
              <a:ext uri="{FF2B5EF4-FFF2-40B4-BE49-F238E27FC236}">
                <a16:creationId xmlns:a16="http://schemas.microsoft.com/office/drawing/2014/main" id="{2E445BE5-56F5-F732-3AE2-DB135BBE7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4507" y="2242457"/>
            <a:ext cx="3815443" cy="3815443"/>
          </a:xfrm>
          <a:prstGeom prst="rect">
            <a:avLst/>
          </a:prstGeom>
        </p:spPr>
      </p:pic>
    </p:spTree>
    <p:extLst>
      <p:ext uri="{BB962C8B-B14F-4D97-AF65-F5344CB8AC3E}">
        <p14:creationId xmlns:p14="http://schemas.microsoft.com/office/powerpoint/2010/main" val="505220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7DA91D-2F90-E05A-4DD5-C0EE6D786EA0}"/>
              </a:ext>
            </a:extLst>
          </p:cNvPr>
          <p:cNvPicPr>
            <a:picLocks noChangeAspect="1"/>
          </p:cNvPicPr>
          <p:nvPr/>
        </p:nvPicPr>
        <p:blipFill rotWithShape="1">
          <a:blip r:embed="rId2">
            <a:extLst>
              <a:ext uri="{28A0092B-C50C-407E-A947-70E740481C1C}">
                <a14:useLocalDpi xmlns:a14="http://schemas.microsoft.com/office/drawing/2010/main" val="0"/>
              </a:ext>
            </a:extLst>
          </a:blip>
          <a:srcRect t="5943" b="9608"/>
          <a:stretch/>
        </p:blipFill>
        <p:spPr>
          <a:xfrm>
            <a:off x="0" y="1"/>
            <a:ext cx="18288000" cy="10287000"/>
          </a:xfrm>
          <a:prstGeom prst="rect">
            <a:avLst/>
          </a:prstGeom>
        </p:spPr>
      </p:pic>
      <p:sp>
        <p:nvSpPr>
          <p:cNvPr id="4" name="Rectangle 3">
            <a:extLst>
              <a:ext uri="{FF2B5EF4-FFF2-40B4-BE49-F238E27FC236}">
                <a16:creationId xmlns:a16="http://schemas.microsoft.com/office/drawing/2014/main" id="{BE95FF4F-510C-FB44-A53A-83DD7BD02DBF}"/>
              </a:ext>
            </a:extLst>
          </p:cNvPr>
          <p:cNvSpPr/>
          <p:nvPr/>
        </p:nvSpPr>
        <p:spPr>
          <a:xfrm>
            <a:off x="-21771" y="0"/>
            <a:ext cx="18288000" cy="10287000"/>
          </a:xfrm>
          <a:prstGeom prst="rect">
            <a:avLst/>
          </a:prstGeom>
          <a:gradFill>
            <a:gsLst>
              <a:gs pos="0">
                <a:schemeClr val="accent1">
                  <a:lumMod val="5000"/>
                  <a:lumOff val="95000"/>
                  <a:alpha val="0"/>
                </a:schemeClr>
              </a:gs>
              <a:gs pos="70000">
                <a:srgbClr val="09ADAC"/>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7" name="TextBox 7"/>
          <p:cNvSpPr txBox="1"/>
          <p:nvPr/>
        </p:nvSpPr>
        <p:spPr>
          <a:xfrm>
            <a:off x="838200" y="3526970"/>
            <a:ext cx="11125200" cy="6074355"/>
          </a:xfrm>
          <a:prstGeom prst="rect">
            <a:avLst/>
          </a:prstGeom>
        </p:spPr>
        <p:txBody>
          <a:bodyPr wrap="square" lIns="0" tIns="0" rIns="0" bIns="0" rtlCol="0" anchor="t">
            <a:spAutoFit/>
          </a:bodyPr>
          <a:lstStyle/>
          <a:p>
            <a:pPr>
              <a:lnSpc>
                <a:spcPts val="5570"/>
              </a:lnSpc>
            </a:pPr>
            <a:r>
              <a:rPr lang="en-US" sz="3713" dirty="0">
                <a:solidFill>
                  <a:srgbClr val="BAD035"/>
                </a:solidFill>
                <a:latin typeface="Montserrat Bold"/>
              </a:rPr>
              <a:t>Financial Operations</a:t>
            </a:r>
          </a:p>
          <a:p>
            <a:pPr marL="758622" lvl="1" indent="-379311">
              <a:lnSpc>
                <a:spcPts val="5270"/>
              </a:lnSpc>
              <a:buFont typeface="Arial"/>
              <a:buChar char="•"/>
            </a:pPr>
            <a:r>
              <a:rPr lang="en-US" sz="3513" dirty="0">
                <a:solidFill>
                  <a:srgbClr val="FFFFFF"/>
                </a:solidFill>
                <a:latin typeface="Montserrat Bold"/>
              </a:rPr>
              <a:t>We help automated the financial process nightmares in student Invoicing, collection automation, and reporting automation</a:t>
            </a:r>
          </a:p>
          <a:p>
            <a:pPr>
              <a:lnSpc>
                <a:spcPts val="5270"/>
              </a:lnSpc>
            </a:pPr>
            <a:endParaRPr lang="en-US" sz="3513" dirty="0">
              <a:solidFill>
                <a:srgbClr val="FFFFFF"/>
              </a:solidFill>
              <a:latin typeface="Montserrat Bold"/>
            </a:endParaRPr>
          </a:p>
          <a:p>
            <a:pPr marL="758622" lvl="1" indent="-379311">
              <a:lnSpc>
                <a:spcPts val="5270"/>
              </a:lnSpc>
              <a:buFont typeface="Arial"/>
              <a:buChar char="•"/>
            </a:pPr>
            <a:r>
              <a:rPr lang="en-US" sz="3513" dirty="0">
                <a:solidFill>
                  <a:srgbClr val="FFFFFF"/>
                </a:solidFill>
                <a:latin typeface="Montserrat Bold"/>
              </a:rPr>
              <a:t>We help answer the Question on issues on:-</a:t>
            </a:r>
          </a:p>
          <a:p>
            <a:pPr marL="1673022" lvl="3" indent="-379311">
              <a:lnSpc>
                <a:spcPts val="5270"/>
              </a:lnSpc>
              <a:buFont typeface="Arial"/>
              <a:buChar char="•"/>
            </a:pPr>
            <a:r>
              <a:rPr lang="en-US" sz="2800" dirty="0">
                <a:solidFill>
                  <a:srgbClr val="FFFFFF"/>
                </a:solidFill>
                <a:latin typeface="Montserrat Bold"/>
              </a:rPr>
              <a:t>How is to be given a gate pass?</a:t>
            </a:r>
          </a:p>
          <a:p>
            <a:pPr marL="1673022" lvl="3" indent="-379311">
              <a:lnSpc>
                <a:spcPts val="5270"/>
              </a:lnSpc>
              <a:buFont typeface="Arial"/>
              <a:buChar char="•"/>
            </a:pPr>
            <a:r>
              <a:rPr lang="en-US" sz="2800" dirty="0">
                <a:solidFill>
                  <a:srgbClr val="FFFFFF"/>
                </a:solidFill>
                <a:latin typeface="Montserrat Bold"/>
              </a:rPr>
              <a:t>What is the fee payment ratio by class?</a:t>
            </a:r>
          </a:p>
          <a:p>
            <a:pPr marL="1673022" lvl="3" indent="-379311">
              <a:lnSpc>
                <a:spcPts val="5270"/>
              </a:lnSpc>
              <a:buFont typeface="Arial"/>
              <a:buChar char="•"/>
            </a:pPr>
            <a:r>
              <a:rPr lang="en-US" sz="2800" dirty="0">
                <a:solidFill>
                  <a:srgbClr val="FFFFFF"/>
                </a:solidFill>
                <a:latin typeface="Montserrat Bold"/>
              </a:rPr>
              <a:t>Can we feed the children today and how many?</a:t>
            </a:r>
          </a:p>
        </p:txBody>
      </p:sp>
      <p:pic>
        <p:nvPicPr>
          <p:cNvPr id="11" name="Picture 10">
            <a:extLst>
              <a:ext uri="{FF2B5EF4-FFF2-40B4-BE49-F238E27FC236}">
                <a16:creationId xmlns:a16="http://schemas.microsoft.com/office/drawing/2014/main" id="{B2F5C79E-6FAC-214F-1E78-4F1E4BA56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685675"/>
            <a:ext cx="3124200" cy="3124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BE4D16-0AFB-F159-D10C-5177813C7768}"/>
              </a:ext>
            </a:extLst>
          </p:cNvPr>
          <p:cNvPicPr>
            <a:picLocks noChangeAspect="1"/>
          </p:cNvPicPr>
          <p:nvPr/>
        </p:nvPicPr>
        <p:blipFill rotWithShape="1">
          <a:blip r:embed="rId2">
            <a:extLst>
              <a:ext uri="{28A0092B-C50C-407E-A947-70E740481C1C}">
                <a14:useLocalDpi xmlns:a14="http://schemas.microsoft.com/office/drawing/2010/main" val="0"/>
              </a:ext>
            </a:extLst>
          </a:blip>
          <a:srcRect b="20462"/>
          <a:stretch/>
        </p:blipFill>
        <p:spPr>
          <a:xfrm>
            <a:off x="0" y="0"/>
            <a:ext cx="18298886" cy="10287000"/>
          </a:xfrm>
          <a:prstGeom prst="rect">
            <a:avLst/>
          </a:prstGeom>
        </p:spPr>
      </p:pic>
      <p:sp>
        <p:nvSpPr>
          <p:cNvPr id="5" name="Rectangle 4">
            <a:extLst>
              <a:ext uri="{FF2B5EF4-FFF2-40B4-BE49-F238E27FC236}">
                <a16:creationId xmlns:a16="http://schemas.microsoft.com/office/drawing/2014/main" id="{D988CC68-F723-45FA-2CE6-DF8BDE71E077}"/>
              </a:ext>
            </a:extLst>
          </p:cNvPr>
          <p:cNvSpPr/>
          <p:nvPr/>
        </p:nvSpPr>
        <p:spPr>
          <a:xfrm>
            <a:off x="-10886" y="0"/>
            <a:ext cx="18288000" cy="10287000"/>
          </a:xfrm>
          <a:prstGeom prst="rect">
            <a:avLst/>
          </a:prstGeom>
          <a:gradFill>
            <a:gsLst>
              <a:gs pos="0">
                <a:schemeClr val="accent1">
                  <a:lumMod val="5000"/>
                  <a:lumOff val="95000"/>
                  <a:alpha val="0"/>
                </a:schemeClr>
              </a:gs>
              <a:gs pos="55000">
                <a:srgbClr val="09ADAC"/>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6" name="TextBox 6"/>
          <p:cNvSpPr txBox="1"/>
          <p:nvPr/>
        </p:nvSpPr>
        <p:spPr>
          <a:xfrm>
            <a:off x="838200" y="3750129"/>
            <a:ext cx="13563600" cy="5965479"/>
          </a:xfrm>
          <a:prstGeom prst="rect">
            <a:avLst/>
          </a:prstGeom>
        </p:spPr>
        <p:txBody>
          <a:bodyPr wrap="square" lIns="0" tIns="0" rIns="0" bIns="0" rtlCol="0" anchor="t">
            <a:spAutoFit/>
          </a:bodyPr>
          <a:lstStyle/>
          <a:p>
            <a:pPr>
              <a:lnSpc>
                <a:spcPts val="4219"/>
              </a:lnSpc>
            </a:pPr>
            <a:r>
              <a:rPr lang="en-US" sz="4349" dirty="0">
                <a:solidFill>
                  <a:srgbClr val="BAD035"/>
                </a:solidFill>
                <a:latin typeface="Montserrat Bold"/>
              </a:rPr>
              <a:t>Teacher Learning Assessment </a:t>
            </a:r>
          </a:p>
          <a:p>
            <a:pPr marL="670774" lvl="1" indent="-335387">
              <a:lnSpc>
                <a:spcPts val="4660"/>
              </a:lnSpc>
              <a:buFont typeface="Arial"/>
              <a:buChar char="•"/>
            </a:pPr>
            <a:r>
              <a:rPr lang="en-US" sz="3106" dirty="0">
                <a:solidFill>
                  <a:srgbClr val="FFFFFF"/>
                </a:solidFill>
                <a:latin typeface="Montserrat Bold"/>
              </a:rPr>
              <a:t>We help reduce the time taken by a teacher in student attendance recording, assessment management and performance analysis.</a:t>
            </a:r>
          </a:p>
          <a:p>
            <a:pPr marL="335387" lvl="1">
              <a:lnSpc>
                <a:spcPts val="4660"/>
              </a:lnSpc>
            </a:pPr>
            <a:endParaRPr lang="en-US" sz="3106" dirty="0">
              <a:solidFill>
                <a:srgbClr val="FFFFFF"/>
              </a:solidFill>
              <a:latin typeface="Montserrat Bold"/>
            </a:endParaRPr>
          </a:p>
          <a:p>
            <a:pPr marL="758622" lvl="1" indent="-379311">
              <a:lnSpc>
                <a:spcPts val="5270"/>
              </a:lnSpc>
              <a:buFont typeface="Arial"/>
              <a:buChar char="•"/>
            </a:pPr>
            <a:r>
              <a:rPr lang="en-US" sz="3200" dirty="0">
                <a:solidFill>
                  <a:srgbClr val="FFFFFF"/>
                </a:solidFill>
                <a:latin typeface="Montserrat Bold"/>
              </a:rPr>
              <a:t>We help answer the Question on issues on:-</a:t>
            </a:r>
          </a:p>
          <a:p>
            <a:pPr marL="1585174" lvl="3" indent="-335387">
              <a:lnSpc>
                <a:spcPts val="4660"/>
              </a:lnSpc>
              <a:buFont typeface="Arial"/>
              <a:buChar char="•"/>
            </a:pPr>
            <a:r>
              <a:rPr lang="en-US" sz="2400" dirty="0">
                <a:solidFill>
                  <a:srgbClr val="FFFFFF"/>
                </a:solidFill>
                <a:latin typeface="Montserrat Bold"/>
              </a:rPr>
              <a:t>What is my attendance rate today, the week, the month the term ?</a:t>
            </a:r>
          </a:p>
          <a:p>
            <a:pPr marL="1585174" lvl="3" indent="-335387">
              <a:lnSpc>
                <a:spcPts val="4660"/>
              </a:lnSpc>
              <a:buFont typeface="Arial"/>
              <a:buChar char="•"/>
            </a:pPr>
            <a:r>
              <a:rPr lang="en-US" sz="2400" dirty="0">
                <a:solidFill>
                  <a:srgbClr val="FFFFFF"/>
                </a:solidFill>
                <a:latin typeface="Montserrat Bold"/>
              </a:rPr>
              <a:t>How many students are lagging behind in my class and what engagement can we introduce to improve this state?</a:t>
            </a:r>
          </a:p>
          <a:p>
            <a:pPr marL="1585174" lvl="3" indent="-335387">
              <a:lnSpc>
                <a:spcPts val="4660"/>
              </a:lnSpc>
              <a:buFont typeface="Arial"/>
              <a:buChar char="•"/>
            </a:pPr>
            <a:r>
              <a:rPr lang="en-US" sz="2400" dirty="0">
                <a:solidFill>
                  <a:srgbClr val="FFFFFF"/>
                </a:solidFill>
                <a:latin typeface="Montserrat Bold"/>
              </a:rPr>
              <a:t>How is our school performing in CBC in line with KICD curriculum?</a:t>
            </a:r>
          </a:p>
        </p:txBody>
      </p:sp>
      <p:pic>
        <p:nvPicPr>
          <p:cNvPr id="12" name="Picture 11">
            <a:extLst>
              <a:ext uri="{FF2B5EF4-FFF2-40B4-BE49-F238E27FC236}">
                <a16:creationId xmlns:a16="http://schemas.microsoft.com/office/drawing/2014/main" id="{3770A2BE-E085-112E-E3D2-599FBF576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1" y="800101"/>
            <a:ext cx="2590800" cy="2590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90148" y="0"/>
            <a:ext cx="11508738" cy="10287000"/>
          </a:xfrm>
          <a:custGeom>
            <a:avLst/>
            <a:gdLst/>
            <a:ahLst/>
            <a:cxnLst/>
            <a:rect l="l" t="t" r="r" b="b"/>
            <a:pathLst>
              <a:path w="12545302" h="11213525">
                <a:moveTo>
                  <a:pt x="0" y="0"/>
                </a:moveTo>
                <a:lnTo>
                  <a:pt x="12545302" y="0"/>
                </a:lnTo>
                <a:lnTo>
                  <a:pt x="12545302" y="11213525"/>
                </a:lnTo>
                <a:lnTo>
                  <a:pt x="0" y="11213525"/>
                </a:lnTo>
                <a:lnTo>
                  <a:pt x="0" y="0"/>
                </a:lnTo>
                <a:close/>
              </a:path>
            </a:pathLst>
          </a:custGeom>
          <a:blipFill>
            <a:blip r:embed="rId2"/>
            <a:stretch>
              <a:fillRect l="-16064" r="-18012"/>
            </a:stretch>
          </a:blipFill>
        </p:spPr>
      </p:sp>
      <p:sp>
        <p:nvSpPr>
          <p:cNvPr id="3" name="Rectangle 2">
            <a:extLst>
              <a:ext uri="{FF2B5EF4-FFF2-40B4-BE49-F238E27FC236}">
                <a16:creationId xmlns:a16="http://schemas.microsoft.com/office/drawing/2014/main" id="{228B246C-07A3-598B-AAB6-02A092944DA6}"/>
              </a:ext>
            </a:extLst>
          </p:cNvPr>
          <p:cNvSpPr/>
          <p:nvPr/>
        </p:nvSpPr>
        <p:spPr>
          <a:xfrm>
            <a:off x="-10886" y="0"/>
            <a:ext cx="18288000" cy="10287000"/>
          </a:xfrm>
          <a:prstGeom prst="rect">
            <a:avLst/>
          </a:prstGeom>
          <a:gradFill>
            <a:gsLst>
              <a:gs pos="0">
                <a:schemeClr val="accent1">
                  <a:lumMod val="5000"/>
                  <a:lumOff val="95000"/>
                  <a:alpha val="0"/>
                </a:schemeClr>
              </a:gs>
              <a:gs pos="55000">
                <a:srgbClr val="09ADAC"/>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6" name="TextBox 6"/>
          <p:cNvSpPr txBox="1"/>
          <p:nvPr/>
        </p:nvSpPr>
        <p:spPr>
          <a:xfrm>
            <a:off x="609600" y="4076700"/>
            <a:ext cx="13716000" cy="5781006"/>
          </a:xfrm>
          <a:prstGeom prst="rect">
            <a:avLst/>
          </a:prstGeom>
        </p:spPr>
        <p:txBody>
          <a:bodyPr wrap="square" lIns="0" tIns="0" rIns="0" bIns="0" rtlCol="0" anchor="t">
            <a:spAutoFit/>
          </a:bodyPr>
          <a:lstStyle/>
          <a:p>
            <a:pPr>
              <a:lnSpc>
                <a:spcPts val="4909"/>
              </a:lnSpc>
            </a:pPr>
            <a:r>
              <a:rPr lang="en-US" sz="3663" spc="-58" dirty="0">
                <a:solidFill>
                  <a:srgbClr val="BAD035"/>
                </a:solidFill>
                <a:latin typeface="Montserrat Bold"/>
              </a:rPr>
              <a:t>Parent involvement in Student learning</a:t>
            </a:r>
          </a:p>
          <a:p>
            <a:pPr marL="724852" lvl="1" indent="-362426">
              <a:lnSpc>
                <a:spcPts val="5036"/>
              </a:lnSpc>
              <a:buFont typeface="Arial"/>
              <a:buChar char="•"/>
            </a:pPr>
            <a:r>
              <a:rPr lang="en-US" sz="3357" dirty="0">
                <a:solidFill>
                  <a:srgbClr val="FFFFFF"/>
                </a:solidFill>
                <a:latin typeface="Montserrat Bold"/>
              </a:rPr>
              <a:t>We help bring the parent at the center of the learner education for both Financial and Academic activities.</a:t>
            </a:r>
          </a:p>
          <a:p>
            <a:pPr marL="724852" lvl="1" indent="-362426">
              <a:lnSpc>
                <a:spcPts val="5036"/>
              </a:lnSpc>
              <a:buFont typeface="Arial"/>
              <a:buChar char="•"/>
            </a:pPr>
            <a:endParaRPr lang="en-US" sz="3357" dirty="0">
              <a:solidFill>
                <a:srgbClr val="FFFFFF"/>
              </a:solidFill>
              <a:latin typeface="Montserrat Bold"/>
            </a:endParaRPr>
          </a:p>
          <a:p>
            <a:pPr marL="758622" lvl="1" indent="-379311">
              <a:lnSpc>
                <a:spcPts val="5270"/>
              </a:lnSpc>
              <a:buFont typeface="Arial"/>
              <a:buChar char="•"/>
            </a:pPr>
            <a:r>
              <a:rPr lang="en-US" sz="3200" dirty="0">
                <a:solidFill>
                  <a:srgbClr val="FFFFFF"/>
                </a:solidFill>
                <a:latin typeface="Montserrat Bold"/>
              </a:rPr>
              <a:t>We help answer the Question on issues on:-</a:t>
            </a:r>
          </a:p>
          <a:p>
            <a:pPr marL="1215822" lvl="2" indent="-379311">
              <a:lnSpc>
                <a:spcPts val="5270"/>
              </a:lnSpc>
              <a:buFont typeface="Arial"/>
              <a:buChar char="•"/>
            </a:pPr>
            <a:r>
              <a:rPr lang="en-US" sz="2400" dirty="0">
                <a:solidFill>
                  <a:srgbClr val="FFFFFF"/>
                </a:solidFill>
                <a:latin typeface="Montserrat Bold"/>
              </a:rPr>
              <a:t>How do we incorporate home learning by learner by having digital diary?</a:t>
            </a:r>
          </a:p>
          <a:p>
            <a:pPr marL="1215822" lvl="2" indent="-379311">
              <a:lnSpc>
                <a:spcPts val="5270"/>
              </a:lnSpc>
              <a:buFont typeface="Arial"/>
              <a:buChar char="•"/>
            </a:pPr>
            <a:r>
              <a:rPr lang="en-US" sz="2400" dirty="0">
                <a:solidFill>
                  <a:srgbClr val="FFFFFF"/>
                </a:solidFill>
                <a:latin typeface="Montserrat Bold"/>
              </a:rPr>
              <a:t>How is my child performing in this exam vs last term vs previous years?</a:t>
            </a:r>
          </a:p>
          <a:p>
            <a:pPr marL="1215822" lvl="2" indent="-379311">
              <a:lnSpc>
                <a:spcPts val="5270"/>
              </a:lnSpc>
              <a:buFont typeface="Arial"/>
              <a:buChar char="•"/>
            </a:pPr>
            <a:r>
              <a:rPr lang="en-US" sz="2400" dirty="0">
                <a:solidFill>
                  <a:srgbClr val="FFFFFF"/>
                </a:solidFill>
                <a:latin typeface="Montserrat Bold"/>
              </a:rPr>
              <a:t>Can I reduce the inconveniences in paying fees?</a:t>
            </a:r>
          </a:p>
          <a:p>
            <a:pPr>
              <a:lnSpc>
                <a:spcPts val="4196"/>
              </a:lnSpc>
            </a:pPr>
            <a:endParaRPr lang="en-US" sz="3357" dirty="0">
              <a:solidFill>
                <a:srgbClr val="FFFFFF"/>
              </a:solidFill>
              <a:latin typeface="Montserrat Bold"/>
            </a:endParaRPr>
          </a:p>
        </p:txBody>
      </p:sp>
      <p:pic>
        <p:nvPicPr>
          <p:cNvPr id="5" name="Picture 4">
            <a:extLst>
              <a:ext uri="{FF2B5EF4-FFF2-40B4-BE49-F238E27FC236}">
                <a16:creationId xmlns:a16="http://schemas.microsoft.com/office/drawing/2014/main" id="{C154157C-ADB7-0D35-B519-63268AE58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874" y="1028700"/>
            <a:ext cx="3048000" cy="304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5" name="Picture 4">
            <a:extLst>
              <a:ext uri="{FF2B5EF4-FFF2-40B4-BE49-F238E27FC236}">
                <a16:creationId xmlns:a16="http://schemas.microsoft.com/office/drawing/2014/main" id="{D4BF5CA1-138F-86CE-0211-33824BF3C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1327"/>
            <a:ext cx="18288000" cy="10286999"/>
          </a:xfrm>
          <a:prstGeom prst="rect">
            <a:avLst/>
          </a:prstGeom>
        </p:spPr>
      </p:pic>
      <p:sp>
        <p:nvSpPr>
          <p:cNvPr id="47" name="Google Shape;191;p28">
            <a:extLst>
              <a:ext uri="{FF2B5EF4-FFF2-40B4-BE49-F238E27FC236}">
                <a16:creationId xmlns:a16="http://schemas.microsoft.com/office/drawing/2014/main" id="{520F897B-28E6-4F26-8A6C-56B480BAD6BB}"/>
              </a:ext>
            </a:extLst>
          </p:cNvPr>
          <p:cNvSpPr/>
          <p:nvPr/>
        </p:nvSpPr>
        <p:spPr>
          <a:xfrm>
            <a:off x="963855" y="1982790"/>
            <a:ext cx="4195746" cy="7418868"/>
          </a:xfrm>
          <a:prstGeom prst="roundRect">
            <a:avLst>
              <a:gd name="adj" fmla="val 7676"/>
            </a:avLst>
          </a:prstGeom>
          <a:solidFill>
            <a:srgbClr val="FFFFFF"/>
          </a:solidFill>
          <a:ln>
            <a:noFill/>
          </a:ln>
          <a:effectLst>
            <a:outerShdw dist="19050" dir="16200000" algn="bl" rotWithShape="0">
              <a:srgbClr val="990000">
                <a:alpha val="50000"/>
              </a:srgbClr>
            </a:outerShdw>
          </a:effectLst>
        </p:spPr>
        <p:txBody>
          <a:bodyPr spcFirstLastPara="1" wrap="square" lIns="182850" tIns="182850" rIns="182850" bIns="182850" anchor="ctr" anchorCtr="0">
            <a:noAutofit/>
          </a:bodyPr>
          <a:lstStyle/>
          <a:p>
            <a:endParaRPr>
              <a:solidFill>
                <a:srgbClr val="434343"/>
              </a:solidFill>
              <a:latin typeface="Nunito"/>
              <a:ea typeface="Nunito"/>
              <a:cs typeface="Nunito"/>
              <a:sym typeface="Nunito"/>
            </a:endParaRPr>
          </a:p>
        </p:txBody>
      </p:sp>
      <p:sp>
        <p:nvSpPr>
          <p:cNvPr id="49" name="Google Shape;203;p28">
            <a:extLst>
              <a:ext uri="{FF2B5EF4-FFF2-40B4-BE49-F238E27FC236}">
                <a16:creationId xmlns:a16="http://schemas.microsoft.com/office/drawing/2014/main" id="{BB40B989-7326-4E8C-BBBA-61A8270CBAC4}"/>
              </a:ext>
            </a:extLst>
          </p:cNvPr>
          <p:cNvSpPr txBox="1"/>
          <p:nvPr/>
        </p:nvSpPr>
        <p:spPr>
          <a:xfrm>
            <a:off x="1651108" y="2305748"/>
            <a:ext cx="2632800" cy="538800"/>
          </a:xfrm>
          <a:prstGeom prst="rect">
            <a:avLst/>
          </a:prstGeom>
          <a:noFill/>
          <a:ln>
            <a:noFill/>
          </a:ln>
        </p:spPr>
        <p:txBody>
          <a:bodyPr spcFirstLastPara="1" wrap="square" lIns="182850" tIns="182850" rIns="182850" bIns="182850" anchor="ctr" anchorCtr="0">
            <a:noAutofit/>
          </a:bodyPr>
          <a:lstStyle/>
          <a:p>
            <a:pPr algn="ctr"/>
            <a:r>
              <a:rPr lang="en-US" sz="2200" b="1" dirty="0">
                <a:solidFill>
                  <a:srgbClr val="09ADAC"/>
                </a:solidFill>
                <a:latin typeface="Nunito"/>
                <a:ea typeface="Nunito"/>
                <a:cs typeface="Nunito"/>
                <a:sym typeface="Nunito"/>
              </a:rPr>
              <a:t>PARENTS</a:t>
            </a:r>
            <a:endParaRPr sz="2200" b="1" dirty="0">
              <a:solidFill>
                <a:srgbClr val="09ADAC"/>
              </a:solidFill>
              <a:latin typeface="Nunito"/>
              <a:ea typeface="Nunito"/>
              <a:cs typeface="Nunito"/>
              <a:sym typeface="Nunito"/>
            </a:endParaRPr>
          </a:p>
        </p:txBody>
      </p:sp>
      <p:sp>
        <p:nvSpPr>
          <p:cNvPr id="100" name="Google Shape;191;p28">
            <a:extLst>
              <a:ext uri="{FF2B5EF4-FFF2-40B4-BE49-F238E27FC236}">
                <a16:creationId xmlns:a16="http://schemas.microsoft.com/office/drawing/2014/main" id="{9B5EA903-F77C-4FAE-BEA4-088CD4E51B31}"/>
              </a:ext>
            </a:extLst>
          </p:cNvPr>
          <p:cNvSpPr/>
          <p:nvPr/>
        </p:nvSpPr>
        <p:spPr>
          <a:xfrm>
            <a:off x="6911359" y="1953898"/>
            <a:ext cx="4382070" cy="7447759"/>
          </a:xfrm>
          <a:prstGeom prst="roundRect">
            <a:avLst>
              <a:gd name="adj" fmla="val 7676"/>
            </a:avLst>
          </a:prstGeom>
          <a:solidFill>
            <a:srgbClr val="BAD035"/>
          </a:solidFill>
          <a:ln>
            <a:noFill/>
          </a:ln>
          <a:effectLst>
            <a:outerShdw dist="19050" dir="16200000" algn="bl" rotWithShape="0">
              <a:srgbClr val="990000">
                <a:alpha val="50000"/>
              </a:srgbClr>
            </a:outerShdw>
          </a:effectLst>
        </p:spPr>
        <p:txBody>
          <a:bodyPr spcFirstLastPara="1" wrap="square" lIns="182850" tIns="182850" rIns="182850" bIns="182850" anchor="ctr" anchorCtr="0">
            <a:noAutofit/>
          </a:bodyPr>
          <a:lstStyle/>
          <a:p>
            <a:endParaRPr>
              <a:solidFill>
                <a:srgbClr val="434343"/>
              </a:solidFill>
              <a:latin typeface="Nunito"/>
              <a:ea typeface="Nunito"/>
              <a:cs typeface="Nunito"/>
              <a:sym typeface="Nunito"/>
            </a:endParaRPr>
          </a:p>
        </p:txBody>
      </p:sp>
      <p:sp>
        <p:nvSpPr>
          <p:cNvPr id="101" name="Google Shape;191;p28">
            <a:extLst>
              <a:ext uri="{FF2B5EF4-FFF2-40B4-BE49-F238E27FC236}">
                <a16:creationId xmlns:a16="http://schemas.microsoft.com/office/drawing/2014/main" id="{CF3D65DA-5A13-45EC-B533-078ED26E73A9}"/>
              </a:ext>
            </a:extLst>
          </p:cNvPr>
          <p:cNvSpPr/>
          <p:nvPr/>
        </p:nvSpPr>
        <p:spPr>
          <a:xfrm>
            <a:off x="13116776" y="1953898"/>
            <a:ext cx="4292488" cy="7447758"/>
          </a:xfrm>
          <a:prstGeom prst="roundRect">
            <a:avLst>
              <a:gd name="adj" fmla="val 7676"/>
            </a:avLst>
          </a:prstGeom>
          <a:solidFill>
            <a:srgbClr val="09ADAC"/>
          </a:solidFill>
          <a:ln>
            <a:noFill/>
          </a:ln>
          <a:effectLst>
            <a:outerShdw dist="19050" dir="16200000" algn="bl" rotWithShape="0">
              <a:srgbClr val="990000">
                <a:alpha val="50000"/>
              </a:srgbClr>
            </a:outerShdw>
          </a:effectLst>
        </p:spPr>
        <p:txBody>
          <a:bodyPr spcFirstLastPara="1" wrap="square" lIns="182850" tIns="182850" rIns="182850" bIns="182850" anchor="ctr" anchorCtr="0">
            <a:noAutofit/>
          </a:bodyPr>
          <a:lstStyle/>
          <a:p>
            <a:endParaRPr>
              <a:solidFill>
                <a:srgbClr val="434343"/>
              </a:solidFill>
              <a:latin typeface="Nunito"/>
              <a:ea typeface="Nunito"/>
              <a:cs typeface="Nunito"/>
              <a:sym typeface="Nunito"/>
            </a:endParaRPr>
          </a:p>
        </p:txBody>
      </p:sp>
      <p:sp>
        <p:nvSpPr>
          <p:cNvPr id="105" name="Google Shape;203;p28">
            <a:extLst>
              <a:ext uri="{FF2B5EF4-FFF2-40B4-BE49-F238E27FC236}">
                <a16:creationId xmlns:a16="http://schemas.microsoft.com/office/drawing/2014/main" id="{C869C1E4-C4D6-47B7-853D-8F7BDD575852}"/>
              </a:ext>
            </a:extLst>
          </p:cNvPr>
          <p:cNvSpPr txBox="1"/>
          <p:nvPr/>
        </p:nvSpPr>
        <p:spPr>
          <a:xfrm>
            <a:off x="7827600" y="2292434"/>
            <a:ext cx="2632800" cy="538800"/>
          </a:xfrm>
          <a:prstGeom prst="rect">
            <a:avLst/>
          </a:prstGeom>
          <a:noFill/>
          <a:ln>
            <a:noFill/>
          </a:ln>
        </p:spPr>
        <p:txBody>
          <a:bodyPr spcFirstLastPara="1" wrap="square" lIns="182850" tIns="182850" rIns="182850" bIns="182850" anchor="ctr" anchorCtr="0">
            <a:noAutofit/>
          </a:bodyPr>
          <a:lstStyle/>
          <a:p>
            <a:pPr algn="ctr"/>
            <a:r>
              <a:rPr lang="en-US" sz="2200" b="1" dirty="0">
                <a:solidFill>
                  <a:schemeClr val="bg1"/>
                </a:solidFill>
                <a:latin typeface="Nunito"/>
                <a:ea typeface="Nunito"/>
                <a:cs typeface="Nunito"/>
                <a:sym typeface="Nunito"/>
              </a:rPr>
              <a:t>KCB</a:t>
            </a:r>
            <a:endParaRPr sz="2200" b="1" dirty="0">
              <a:solidFill>
                <a:schemeClr val="bg1"/>
              </a:solidFill>
              <a:latin typeface="Nunito"/>
              <a:ea typeface="Nunito"/>
              <a:cs typeface="Nunito"/>
              <a:sym typeface="Nunito"/>
            </a:endParaRPr>
          </a:p>
        </p:txBody>
      </p:sp>
      <p:sp>
        <p:nvSpPr>
          <p:cNvPr id="106" name="Google Shape;203;p28">
            <a:extLst>
              <a:ext uri="{FF2B5EF4-FFF2-40B4-BE49-F238E27FC236}">
                <a16:creationId xmlns:a16="http://schemas.microsoft.com/office/drawing/2014/main" id="{1A11B19B-387C-4A51-BE83-23C2C203EB77}"/>
              </a:ext>
            </a:extLst>
          </p:cNvPr>
          <p:cNvSpPr txBox="1"/>
          <p:nvPr/>
        </p:nvSpPr>
        <p:spPr>
          <a:xfrm>
            <a:off x="13501933" y="2305748"/>
            <a:ext cx="3839258" cy="649220"/>
          </a:xfrm>
          <a:prstGeom prst="rect">
            <a:avLst/>
          </a:prstGeom>
          <a:noFill/>
          <a:ln>
            <a:noFill/>
          </a:ln>
        </p:spPr>
        <p:txBody>
          <a:bodyPr spcFirstLastPara="1" wrap="square" lIns="182850" tIns="182850" rIns="182850" bIns="182850" anchor="ctr" anchorCtr="0">
            <a:noAutofit/>
          </a:bodyPr>
          <a:lstStyle/>
          <a:p>
            <a:pPr algn="ctr"/>
            <a:r>
              <a:rPr lang="en-US" sz="2200" b="1" dirty="0">
                <a:solidFill>
                  <a:schemeClr val="bg1"/>
                </a:solidFill>
                <a:latin typeface="Nunito"/>
                <a:ea typeface="Nunito"/>
                <a:cs typeface="Nunito"/>
                <a:sym typeface="Nunito"/>
              </a:rPr>
              <a:t>EDUCATION INSTITUTION</a:t>
            </a:r>
            <a:endParaRPr sz="2200" b="1" dirty="0">
              <a:solidFill>
                <a:schemeClr val="bg1"/>
              </a:solidFill>
              <a:latin typeface="Nunito"/>
              <a:ea typeface="Nunito"/>
              <a:cs typeface="Nunito"/>
              <a:sym typeface="Nunito"/>
            </a:endParaRPr>
          </a:p>
        </p:txBody>
      </p:sp>
      <p:sp>
        <p:nvSpPr>
          <p:cNvPr id="4" name="TextBox 3">
            <a:extLst>
              <a:ext uri="{FF2B5EF4-FFF2-40B4-BE49-F238E27FC236}">
                <a16:creationId xmlns:a16="http://schemas.microsoft.com/office/drawing/2014/main" id="{728D627B-829A-4AAD-AA74-4D62948D3E50}"/>
              </a:ext>
            </a:extLst>
          </p:cNvPr>
          <p:cNvSpPr txBox="1"/>
          <p:nvPr/>
        </p:nvSpPr>
        <p:spPr>
          <a:xfrm>
            <a:off x="1028623" y="5003432"/>
            <a:ext cx="4264366"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Nunito" panose="020B0604020202020204" charset="0"/>
              </a:rPr>
              <a:t>Saves Time</a:t>
            </a:r>
          </a:p>
          <a:p>
            <a:pPr marL="342900" indent="-342900">
              <a:buFont typeface="Arial" panose="020B0604020202020204" pitchFamily="34" charset="0"/>
              <a:buChar char="•"/>
            </a:pPr>
            <a:r>
              <a:rPr lang="en-US" sz="2000" dirty="0">
                <a:latin typeface="Nunito" panose="020B0604020202020204" charset="0"/>
              </a:rPr>
              <a:t>Easy to use</a:t>
            </a:r>
          </a:p>
          <a:p>
            <a:pPr marL="342900" indent="-342900">
              <a:buFont typeface="Arial" panose="020B0604020202020204" pitchFamily="34" charset="0"/>
              <a:buChar char="•"/>
            </a:pPr>
            <a:r>
              <a:rPr lang="en-US" sz="2000" dirty="0">
                <a:latin typeface="Nunito" panose="020B0604020202020204" charset="0"/>
              </a:rPr>
              <a:t>Pay from anywhere and  anytime at your convenience</a:t>
            </a:r>
          </a:p>
          <a:p>
            <a:pPr marL="342900" indent="-342900">
              <a:buFont typeface="Arial" panose="020B0604020202020204" pitchFamily="34" charset="0"/>
              <a:buChar char="•"/>
            </a:pPr>
            <a:r>
              <a:rPr lang="en-US" sz="2000" dirty="0">
                <a:latin typeface="Nunito" panose="020B0604020202020204" charset="0"/>
              </a:rPr>
              <a:t>Realtime feedback</a:t>
            </a:r>
          </a:p>
          <a:p>
            <a:pPr marL="342900" indent="-342900">
              <a:buFont typeface="Arial" panose="020B0604020202020204" pitchFamily="34" charset="0"/>
              <a:buChar char="•"/>
            </a:pPr>
            <a:r>
              <a:rPr lang="en-US" sz="2000" dirty="0">
                <a:latin typeface="Nunito" panose="020B0604020202020204" charset="0"/>
              </a:rPr>
              <a:t>Proof of payment</a:t>
            </a:r>
          </a:p>
          <a:p>
            <a:pPr marL="342900" indent="-342900">
              <a:buFont typeface="Arial" panose="020B0604020202020204" pitchFamily="34" charset="0"/>
              <a:buChar char="•"/>
            </a:pPr>
            <a:r>
              <a:rPr lang="en-US" sz="2000" dirty="0">
                <a:latin typeface="Nunito" panose="020B0604020202020204" charset="0"/>
              </a:rPr>
              <a:t>Full student itinerary (timetables)</a:t>
            </a:r>
          </a:p>
          <a:p>
            <a:pPr marL="342900" indent="-342900">
              <a:buFont typeface="Arial" panose="020B0604020202020204" pitchFamily="34" charset="0"/>
              <a:buChar char="•"/>
            </a:pPr>
            <a:r>
              <a:rPr lang="en-US" sz="2000" dirty="0">
                <a:latin typeface="Nunito" panose="020B0604020202020204" charset="0"/>
              </a:rPr>
              <a:t>Easy access to the admin communication/results</a:t>
            </a:r>
          </a:p>
          <a:p>
            <a:pPr marL="342900" indent="-342900">
              <a:buFont typeface="Arial" panose="020B0604020202020204" pitchFamily="34" charset="0"/>
              <a:buChar char="•"/>
            </a:pPr>
            <a:r>
              <a:rPr lang="en-US" sz="2000" dirty="0">
                <a:latin typeface="Nunito" panose="020B0604020202020204" charset="0"/>
              </a:rPr>
              <a:t>Easy enrollment/application </a:t>
            </a:r>
          </a:p>
          <a:p>
            <a:pPr marL="342900" indent="-342900">
              <a:buFont typeface="Arial" panose="020B0604020202020204" pitchFamily="34" charset="0"/>
              <a:buChar char="•"/>
            </a:pPr>
            <a:r>
              <a:rPr lang="en-US" sz="2000" dirty="0">
                <a:latin typeface="Nunito" panose="020B0604020202020204" charset="0"/>
              </a:rPr>
              <a:t>Partial payment facility</a:t>
            </a:r>
          </a:p>
          <a:p>
            <a:pPr marL="342900" indent="-342900">
              <a:buFont typeface="Arial" panose="020B0604020202020204" pitchFamily="34" charset="0"/>
              <a:buChar char="•"/>
            </a:pPr>
            <a:endParaRPr lang="en-US" sz="2000" dirty="0">
              <a:latin typeface="Nunito" panose="020B0604020202020204" charset="0"/>
            </a:endParaRPr>
          </a:p>
          <a:p>
            <a:pPr marL="342900" indent="-342900">
              <a:buFont typeface="Arial" panose="020B0604020202020204" pitchFamily="34" charset="0"/>
              <a:buChar char="•"/>
            </a:pPr>
            <a:endParaRPr lang="en-US" sz="2000" dirty="0">
              <a:latin typeface="Nunito" panose="020B0604020202020204" charset="0"/>
            </a:endParaRPr>
          </a:p>
        </p:txBody>
      </p:sp>
      <p:pic>
        <p:nvPicPr>
          <p:cNvPr id="108" name="Picture 107" descr="A necklace on a black background&#10;&#10;Description automatically generated">
            <a:extLst>
              <a:ext uri="{FF2B5EF4-FFF2-40B4-BE49-F238E27FC236}">
                <a16:creationId xmlns:a16="http://schemas.microsoft.com/office/drawing/2014/main" id="{6EA41F08-34A6-439F-96AD-0DFF26CE91C6}"/>
              </a:ext>
            </a:extLst>
          </p:cNvPr>
          <p:cNvPicPr>
            <a:picLocks noChangeAspect="1"/>
          </p:cNvPicPr>
          <p:nvPr/>
        </p:nvPicPr>
        <p:blipFill>
          <a:blip r:embed="rId5">
            <a:duotone>
              <a:prstClr val="black"/>
              <a:srgbClr val="BAD035">
                <a:tint val="45000"/>
                <a:satMod val="400000"/>
              </a:srgbClr>
            </a:duotone>
          </a:blip>
          <a:stretch>
            <a:fillRect/>
          </a:stretch>
        </p:blipFill>
        <p:spPr>
          <a:xfrm>
            <a:off x="2088577" y="2890353"/>
            <a:ext cx="1757862" cy="1643062"/>
          </a:xfrm>
          <a:prstGeom prst="rect">
            <a:avLst/>
          </a:prstGeom>
        </p:spPr>
      </p:pic>
      <p:pic>
        <p:nvPicPr>
          <p:cNvPr id="112" name="Picture 111" descr="A picture containing building, clock, drawing, window&#10;&#10;Description automatically generated">
            <a:extLst>
              <a:ext uri="{FF2B5EF4-FFF2-40B4-BE49-F238E27FC236}">
                <a16:creationId xmlns:a16="http://schemas.microsoft.com/office/drawing/2014/main" id="{FE3BE6EA-9F5E-42F2-92BC-2173001855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29385" y1="18825" x2="29385" y2="18825"/>
                      </a14:backgroundRemoval>
                    </a14:imgEffect>
                  </a14:imgLayer>
                </a14:imgProps>
              </a:ext>
            </a:extLst>
          </a:blip>
          <a:stretch>
            <a:fillRect/>
          </a:stretch>
        </p:blipFill>
        <p:spPr>
          <a:xfrm>
            <a:off x="13879306" y="2962988"/>
            <a:ext cx="3084512" cy="2180512"/>
          </a:xfrm>
          <a:prstGeom prst="rect">
            <a:avLst/>
          </a:prstGeom>
        </p:spPr>
      </p:pic>
      <p:sp>
        <p:nvSpPr>
          <p:cNvPr id="116" name="TextBox 115">
            <a:extLst>
              <a:ext uri="{FF2B5EF4-FFF2-40B4-BE49-F238E27FC236}">
                <a16:creationId xmlns:a16="http://schemas.microsoft.com/office/drawing/2014/main" id="{5D5325AC-BAE9-42C7-9721-2DB668564FA7}"/>
              </a:ext>
            </a:extLst>
          </p:cNvPr>
          <p:cNvSpPr txBox="1"/>
          <p:nvPr/>
        </p:nvSpPr>
        <p:spPr>
          <a:xfrm>
            <a:off x="13482883" y="5677777"/>
            <a:ext cx="4016584"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Nunito" panose="020B0604020202020204" charset="0"/>
              </a:rPr>
              <a:t>Easy cash management </a:t>
            </a:r>
          </a:p>
          <a:p>
            <a:pPr marL="342900" indent="-342900">
              <a:buFont typeface="Arial" panose="020B0604020202020204" pitchFamily="34" charset="0"/>
              <a:buChar char="•"/>
            </a:pPr>
            <a:r>
              <a:rPr lang="en-US" sz="2000" dirty="0">
                <a:latin typeface="Nunito" panose="020B0604020202020204" charset="0"/>
              </a:rPr>
              <a:t>Fees are directed to the KCB bank A/c</a:t>
            </a:r>
          </a:p>
          <a:p>
            <a:pPr marL="342900" indent="-342900">
              <a:buFont typeface="Arial" panose="020B0604020202020204" pitchFamily="34" charset="0"/>
              <a:buChar char="•"/>
            </a:pPr>
            <a:r>
              <a:rPr lang="en-US" sz="2000" dirty="0">
                <a:latin typeface="Nunito" panose="020B0604020202020204" charset="0"/>
              </a:rPr>
              <a:t>Proof of payment</a:t>
            </a:r>
          </a:p>
          <a:p>
            <a:pPr marL="342900" indent="-342900">
              <a:buFont typeface="Arial" panose="020B0604020202020204" pitchFamily="34" charset="0"/>
              <a:buChar char="•"/>
            </a:pPr>
            <a:r>
              <a:rPr lang="en-US" sz="2000" dirty="0">
                <a:latin typeface="Nunito" panose="020B0604020202020204" charset="0"/>
              </a:rPr>
              <a:t>Real time transaction monitoring</a:t>
            </a:r>
          </a:p>
          <a:p>
            <a:pPr marL="342900" indent="-342900">
              <a:buFont typeface="Arial" panose="020B0604020202020204" pitchFamily="34" charset="0"/>
              <a:buChar char="•"/>
            </a:pPr>
            <a:endParaRPr lang="en-US" sz="2000" dirty="0">
              <a:latin typeface="Nunito" panose="020B0604020202020204" charset="0"/>
            </a:endParaRPr>
          </a:p>
        </p:txBody>
      </p:sp>
      <p:sp>
        <p:nvSpPr>
          <p:cNvPr id="117" name="TextBox 116">
            <a:extLst>
              <a:ext uri="{FF2B5EF4-FFF2-40B4-BE49-F238E27FC236}">
                <a16:creationId xmlns:a16="http://schemas.microsoft.com/office/drawing/2014/main" id="{65D9B013-CEA6-415A-9CE5-38E28472ECEB}"/>
              </a:ext>
            </a:extLst>
          </p:cNvPr>
          <p:cNvSpPr txBox="1"/>
          <p:nvPr/>
        </p:nvSpPr>
        <p:spPr>
          <a:xfrm>
            <a:off x="7021530" y="5058537"/>
            <a:ext cx="4292488"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Nunito" panose="020B0604020202020204" charset="0"/>
              </a:rPr>
              <a:t>Increase of bank deposits</a:t>
            </a:r>
          </a:p>
          <a:p>
            <a:pPr marL="342900" indent="-342900">
              <a:buFont typeface="Arial" panose="020B0604020202020204" pitchFamily="34" charset="0"/>
              <a:buChar char="•"/>
            </a:pPr>
            <a:r>
              <a:rPr lang="en-US" sz="2000" dirty="0">
                <a:latin typeface="Nunito" panose="020B0604020202020204" charset="0"/>
              </a:rPr>
              <a:t>Acquisition of new schools/universities</a:t>
            </a:r>
          </a:p>
          <a:p>
            <a:pPr marL="342900" indent="-342900">
              <a:buFont typeface="Arial" panose="020B0604020202020204" pitchFamily="34" charset="0"/>
              <a:buChar char="•"/>
            </a:pPr>
            <a:r>
              <a:rPr lang="en-US" sz="2000" dirty="0">
                <a:latin typeface="Nunito" panose="020B0604020202020204" charset="0"/>
              </a:rPr>
              <a:t>Increase of KCB brand awareness</a:t>
            </a:r>
          </a:p>
          <a:p>
            <a:pPr marL="342900" indent="-342900">
              <a:buFont typeface="Arial" panose="020B0604020202020204" pitchFamily="34" charset="0"/>
              <a:buChar char="•"/>
            </a:pPr>
            <a:r>
              <a:rPr lang="en-US" sz="2000" dirty="0">
                <a:latin typeface="Nunito" panose="020B0604020202020204" charset="0"/>
              </a:rPr>
              <a:t>Realtime transaction monitoring</a:t>
            </a:r>
          </a:p>
          <a:p>
            <a:pPr marL="342900" indent="-342900">
              <a:buFont typeface="Arial" panose="020B0604020202020204" pitchFamily="34" charset="0"/>
              <a:buChar char="•"/>
            </a:pPr>
            <a:r>
              <a:rPr lang="en-US" sz="2000" dirty="0">
                <a:latin typeface="Nunito" panose="020B0604020202020204" charset="0"/>
              </a:rPr>
              <a:t>Reduce manhours required by the bank tellers</a:t>
            </a:r>
          </a:p>
        </p:txBody>
      </p:sp>
      <p:pic>
        <p:nvPicPr>
          <p:cNvPr id="118" name="Picture 117" descr="A picture containing table, building&#10;&#10;Description automatically generated">
            <a:extLst>
              <a:ext uri="{FF2B5EF4-FFF2-40B4-BE49-F238E27FC236}">
                <a16:creationId xmlns:a16="http://schemas.microsoft.com/office/drawing/2014/main" id="{D76A2CC1-2EA1-45E2-8DD8-83D9454A92C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9000" y1="28400" x2="39000" y2="28400"/>
                        <a14:foregroundMark x1="59600" y1="27200" x2="59600" y2="27200"/>
                        <a14:backgroundMark x1="79600" y1="17800" x2="79600" y2="17800"/>
                        <a14:backgroundMark x1="16600" y1="16800" x2="16600" y2="16800"/>
                        <a14:backgroundMark x1="33000" y1="52200" x2="33000" y2="52200"/>
                        <a14:backgroundMark x1="57200" y1="52200" x2="57200" y2="52200"/>
                        <a14:backgroundMark x1="60600" y1="27200" x2="60600" y2="27200"/>
                      </a14:backgroundRemoval>
                    </a14:imgEffect>
                  </a14:imgLayer>
                </a14:imgProps>
              </a:ext>
            </a:extLst>
          </a:blip>
          <a:stretch>
            <a:fillRect/>
          </a:stretch>
        </p:blipFill>
        <p:spPr>
          <a:xfrm>
            <a:off x="8051613" y="2865549"/>
            <a:ext cx="2212158" cy="2212158"/>
          </a:xfrm>
          <a:prstGeom prst="rect">
            <a:avLst/>
          </a:prstGeom>
        </p:spPr>
      </p:pic>
      <p:sp>
        <p:nvSpPr>
          <p:cNvPr id="21" name="TextBox 20">
            <a:extLst>
              <a:ext uri="{FF2B5EF4-FFF2-40B4-BE49-F238E27FC236}">
                <a16:creationId xmlns:a16="http://schemas.microsoft.com/office/drawing/2014/main" id="{F401820E-8F19-4507-83FC-22808C56FB6C}"/>
              </a:ext>
            </a:extLst>
          </p:cNvPr>
          <p:cNvSpPr txBox="1"/>
          <p:nvPr/>
        </p:nvSpPr>
        <p:spPr>
          <a:xfrm>
            <a:off x="336708" y="297566"/>
            <a:ext cx="8788484" cy="923330"/>
          </a:xfrm>
          <a:prstGeom prst="rect">
            <a:avLst/>
          </a:prstGeom>
          <a:noFill/>
        </p:spPr>
        <p:txBody>
          <a:bodyPr wrap="square" rtlCol="0">
            <a:spAutoFit/>
          </a:bodyPr>
          <a:lstStyle/>
          <a:p>
            <a:r>
              <a:rPr lang="en-GB" sz="5400" b="1" dirty="0">
                <a:solidFill>
                  <a:srgbClr val="09ADAC"/>
                </a:solidFill>
                <a:latin typeface="Montserrat Black" panose="00000A00000000000000" pitchFamily="2" charset="0"/>
                <a:ea typeface="Roboto" panose="02000000000000000000" pitchFamily="2" charset="0"/>
              </a:rPr>
              <a:t>Overall </a:t>
            </a:r>
            <a:r>
              <a:rPr lang="id-ID" sz="5400" b="1" dirty="0">
                <a:solidFill>
                  <a:srgbClr val="09ADAC"/>
                </a:solidFill>
                <a:latin typeface="Montserrat Black" panose="00000A00000000000000" pitchFamily="2" charset="0"/>
                <a:ea typeface="Roboto" panose="02000000000000000000" pitchFamily="2" charset="0"/>
              </a:rPr>
              <a:t> </a:t>
            </a:r>
            <a:r>
              <a:rPr lang="en-GB" sz="5400" b="1" dirty="0">
                <a:solidFill>
                  <a:srgbClr val="09ADAC"/>
                </a:solidFill>
                <a:latin typeface="Montserrat Light" panose="00000400000000000000" pitchFamily="2" charset="0"/>
                <a:ea typeface="Roboto" panose="02000000000000000000" pitchFamily="2" charset="0"/>
              </a:rPr>
              <a:t>Benefits</a:t>
            </a:r>
            <a:endParaRPr lang="id-ID" sz="5400" b="1" dirty="0">
              <a:solidFill>
                <a:srgbClr val="09ADAC"/>
              </a:solidFill>
              <a:latin typeface="Montserrat Light" panose="00000400000000000000" pitchFamily="2" charset="0"/>
              <a:ea typeface="Roboto" panose="02000000000000000000" pitchFamily="2" charset="0"/>
            </a:endParaRPr>
          </a:p>
        </p:txBody>
      </p:sp>
    </p:spTree>
    <p:custDataLst>
      <p:tags r:id="rId1"/>
    </p:custDataLst>
    <p:extLst>
      <p:ext uri="{BB962C8B-B14F-4D97-AF65-F5344CB8AC3E}">
        <p14:creationId xmlns:p14="http://schemas.microsoft.com/office/powerpoint/2010/main" val="1300845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B80F7-A635-E94C-B987-893A69D29B13}"/>
              </a:ext>
            </a:extLst>
          </p:cNvPr>
          <p:cNvPicPr>
            <a:picLocks noChangeAspect="1"/>
          </p:cNvPicPr>
          <p:nvPr/>
        </p:nvPicPr>
        <p:blipFill rotWithShape="1">
          <a:blip r:embed="rId3">
            <a:extLst>
              <a:ext uri="{28A0092B-C50C-407E-A947-70E740481C1C}">
                <a14:useLocalDpi xmlns:a14="http://schemas.microsoft.com/office/drawing/2010/main" val="0"/>
              </a:ext>
            </a:extLst>
          </a:blip>
          <a:srcRect t="10937" b="4688"/>
          <a:stretch/>
        </p:blipFill>
        <p:spPr>
          <a:xfrm>
            <a:off x="0" y="0"/>
            <a:ext cx="18288000" cy="10287000"/>
          </a:xfrm>
          <a:prstGeom prst="rect">
            <a:avLst/>
          </a:prstGeom>
        </p:spPr>
      </p:pic>
      <p:sp>
        <p:nvSpPr>
          <p:cNvPr id="4" name="Rectangle 3">
            <a:extLst>
              <a:ext uri="{FF2B5EF4-FFF2-40B4-BE49-F238E27FC236}">
                <a16:creationId xmlns:a16="http://schemas.microsoft.com/office/drawing/2014/main" id="{4A25DFDD-155D-4EA6-EB21-3C5D57E3F4FC}"/>
              </a:ext>
            </a:extLst>
          </p:cNvPr>
          <p:cNvSpPr/>
          <p:nvPr/>
        </p:nvSpPr>
        <p:spPr>
          <a:xfrm>
            <a:off x="1219200" y="800100"/>
            <a:ext cx="15468600" cy="8686800"/>
          </a:xfrm>
          <a:prstGeom prst="rect">
            <a:avLst/>
          </a:prstGeom>
          <a:gradFill>
            <a:gsLst>
              <a:gs pos="0">
                <a:srgbClr val="BAD035"/>
              </a:gs>
              <a:gs pos="55000">
                <a:srgbClr val="09ADAC"/>
              </a:gs>
            </a:gsLst>
            <a:lin ang="13800000" scaled="0"/>
          </a:gradFill>
          <a:ln>
            <a:noFill/>
          </a:ln>
          <a:effectLst>
            <a:outerShdw blurRad="682964" dist="351968" sx="99000" sy="99000" algn="ctr" rotWithShape="0">
              <a:srgbClr val="000000">
                <a:alpha val="9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6" name="TextBox 5">
            <a:extLst>
              <a:ext uri="{FF2B5EF4-FFF2-40B4-BE49-F238E27FC236}">
                <a16:creationId xmlns:a16="http://schemas.microsoft.com/office/drawing/2014/main" id="{7576CAFF-53AF-DC84-0AFE-1A773CAC3B2E}"/>
              </a:ext>
            </a:extLst>
          </p:cNvPr>
          <p:cNvSpPr txBox="1"/>
          <p:nvPr/>
        </p:nvSpPr>
        <p:spPr>
          <a:xfrm>
            <a:off x="1828800" y="1400382"/>
            <a:ext cx="4724400" cy="1015663"/>
          </a:xfrm>
          <a:prstGeom prst="rect">
            <a:avLst/>
          </a:prstGeom>
          <a:noFill/>
        </p:spPr>
        <p:txBody>
          <a:bodyPr wrap="square" rtlCol="0">
            <a:spAutoFit/>
          </a:bodyPr>
          <a:lstStyle/>
          <a:p>
            <a:r>
              <a:rPr lang="en-KE" sz="6000" b="1" dirty="0">
                <a:solidFill>
                  <a:srgbClr val="BAD035"/>
                </a:solidFill>
                <a:latin typeface=""/>
              </a:rPr>
              <a:t>Who we are</a:t>
            </a:r>
          </a:p>
        </p:txBody>
      </p:sp>
      <p:sp>
        <p:nvSpPr>
          <p:cNvPr id="8" name="TextBox 7">
            <a:extLst>
              <a:ext uri="{FF2B5EF4-FFF2-40B4-BE49-F238E27FC236}">
                <a16:creationId xmlns:a16="http://schemas.microsoft.com/office/drawing/2014/main" id="{D3AB67B4-6E80-21C9-14B8-8BBA1E56E754}"/>
              </a:ext>
            </a:extLst>
          </p:cNvPr>
          <p:cNvSpPr txBox="1"/>
          <p:nvPr/>
        </p:nvSpPr>
        <p:spPr>
          <a:xfrm>
            <a:off x="1828800" y="2942897"/>
            <a:ext cx="14523720" cy="4401205"/>
          </a:xfrm>
          <a:prstGeom prst="rect">
            <a:avLst/>
          </a:prstGeom>
          <a:noFill/>
        </p:spPr>
        <p:txBody>
          <a:bodyPr wrap="square" rtlCol="0">
            <a:spAutoFit/>
          </a:bodyPr>
          <a:lstStyle/>
          <a:p>
            <a:r>
              <a:rPr lang="en-GB" sz="2800" b="1" i="0" dirty="0">
                <a:solidFill>
                  <a:srgbClr val="FFFFFF"/>
                </a:solidFill>
                <a:effectLst/>
                <a:latin typeface=""/>
              </a:rPr>
              <a:t>STATISTICS</a:t>
            </a:r>
            <a:endParaRPr lang="en-GB" sz="2800" dirty="0">
              <a:solidFill>
                <a:srgbClr val="FFFFFF"/>
              </a:solidFill>
              <a:effectLst/>
              <a:latin typeface=""/>
            </a:endParaRPr>
          </a:p>
          <a:p>
            <a:r>
              <a:rPr lang="en-GB" sz="2800" b="0" i="0" dirty="0">
                <a:solidFill>
                  <a:srgbClr val="FFFFFF"/>
                </a:solidFill>
                <a:effectLst/>
                <a:latin typeface=""/>
              </a:rPr>
              <a:t>Schools Onboard : </a:t>
            </a:r>
            <a:r>
              <a:rPr lang="en-GB" sz="2800" b="1" i="0" dirty="0">
                <a:solidFill>
                  <a:srgbClr val="FFFFFF"/>
                </a:solidFill>
                <a:effectLst/>
                <a:latin typeface=""/>
              </a:rPr>
              <a:t>300+</a:t>
            </a:r>
            <a:endParaRPr lang="en-GB" sz="2800" dirty="0">
              <a:solidFill>
                <a:srgbClr val="FFFFFF"/>
              </a:solidFill>
              <a:effectLst/>
              <a:latin typeface=""/>
            </a:endParaRPr>
          </a:p>
          <a:p>
            <a:r>
              <a:rPr lang="en-GB" sz="2800" b="0" i="0" dirty="0">
                <a:solidFill>
                  <a:srgbClr val="FFFFFF"/>
                </a:solidFill>
                <a:effectLst/>
                <a:latin typeface=""/>
              </a:rPr>
              <a:t>Student Population: </a:t>
            </a:r>
            <a:r>
              <a:rPr lang="en-GB" sz="2800" b="1" i="0" dirty="0">
                <a:solidFill>
                  <a:srgbClr val="FFFFFF"/>
                </a:solidFill>
                <a:effectLst/>
                <a:latin typeface=""/>
              </a:rPr>
              <a:t>200,000 +</a:t>
            </a:r>
            <a:endParaRPr lang="en-GB" sz="2800" dirty="0">
              <a:solidFill>
                <a:srgbClr val="FFFFFF"/>
              </a:solidFill>
              <a:effectLst/>
              <a:latin typeface=""/>
            </a:endParaRPr>
          </a:p>
          <a:p>
            <a:endParaRPr lang="en-GB" sz="2800" i="0" dirty="0">
              <a:solidFill>
                <a:schemeClr val="bg1"/>
              </a:solidFill>
              <a:effectLst/>
              <a:latin typeface=""/>
            </a:endParaRPr>
          </a:p>
          <a:p>
            <a:r>
              <a:rPr lang="en-GB" sz="2800" i="0" dirty="0" err="1">
                <a:solidFill>
                  <a:schemeClr val="bg1"/>
                </a:solidFill>
                <a:effectLst/>
                <a:latin typeface=""/>
              </a:rPr>
              <a:t>Mzizi</a:t>
            </a:r>
            <a:r>
              <a:rPr lang="en-GB" sz="2800" i="0" dirty="0">
                <a:solidFill>
                  <a:schemeClr val="bg1"/>
                </a:solidFill>
                <a:effectLst/>
                <a:latin typeface=""/>
              </a:rPr>
              <a:t> School ERP, by </a:t>
            </a:r>
            <a:r>
              <a:rPr lang="en-GB" sz="2800" i="0" dirty="0" err="1">
                <a:solidFill>
                  <a:schemeClr val="bg1"/>
                </a:solidFill>
                <a:effectLst/>
                <a:latin typeface=""/>
              </a:rPr>
              <a:t>Ultratude</a:t>
            </a:r>
            <a:r>
              <a:rPr lang="en-GB" sz="2800" i="0" dirty="0">
                <a:solidFill>
                  <a:schemeClr val="bg1"/>
                </a:solidFill>
                <a:effectLst/>
                <a:latin typeface=""/>
              </a:rPr>
              <a:t> Tech Ltd, is a Kenyan-made end-to-end school management system designed to revolutionize school operations. Our goal is to boost efficiency, simplify daily tasks, and secure crucial educational data. From managing admissions and finances to facilitating communication and administration management. </a:t>
            </a:r>
          </a:p>
          <a:p>
            <a:r>
              <a:rPr lang="en-GB" sz="2800" i="0" dirty="0" err="1">
                <a:solidFill>
                  <a:schemeClr val="bg1"/>
                </a:solidFill>
                <a:effectLst/>
                <a:latin typeface=""/>
              </a:rPr>
              <a:t>Mzizi</a:t>
            </a:r>
            <a:r>
              <a:rPr lang="en-GB" sz="2800" i="0" dirty="0">
                <a:solidFill>
                  <a:schemeClr val="bg1"/>
                </a:solidFill>
                <a:effectLst/>
                <a:latin typeface=""/>
              </a:rPr>
              <a:t> offers a comprehensive suite of features with different package options to cater for diverse school needs, making it a versatile solution for the school ecosystem. </a:t>
            </a:r>
            <a:endParaRPr lang="en-KE" sz="2800" dirty="0">
              <a:solidFill>
                <a:schemeClr val="bg1"/>
              </a:solidFill>
              <a:latin typeface=""/>
            </a:endParaRPr>
          </a:p>
        </p:txBody>
      </p:sp>
    </p:spTree>
    <p:extLst>
      <p:ext uri="{BB962C8B-B14F-4D97-AF65-F5344CB8AC3E}">
        <p14:creationId xmlns:p14="http://schemas.microsoft.com/office/powerpoint/2010/main" val="396109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6F72CE-4A58-F05F-4F02-FF9FF717762C}"/>
              </a:ext>
            </a:extLst>
          </p:cNvPr>
          <p:cNvSpPr/>
          <p:nvPr/>
        </p:nvSpPr>
        <p:spPr>
          <a:xfrm>
            <a:off x="-21771" y="0"/>
            <a:ext cx="18288000" cy="10287000"/>
          </a:xfrm>
          <a:prstGeom prst="rect">
            <a:avLst/>
          </a:prstGeom>
          <a:gradFill>
            <a:gsLst>
              <a:gs pos="0">
                <a:srgbClr val="BAD035"/>
              </a:gs>
              <a:gs pos="70000">
                <a:srgbClr val="09ADAC"/>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3" name="TextBox 2">
            <a:extLst>
              <a:ext uri="{FF2B5EF4-FFF2-40B4-BE49-F238E27FC236}">
                <a16:creationId xmlns:a16="http://schemas.microsoft.com/office/drawing/2014/main" id="{DA2F87B9-B62B-A76E-AD7F-0736B6B887B0}"/>
              </a:ext>
            </a:extLst>
          </p:cNvPr>
          <p:cNvSpPr txBox="1"/>
          <p:nvPr/>
        </p:nvSpPr>
        <p:spPr>
          <a:xfrm>
            <a:off x="1066800" y="1257300"/>
            <a:ext cx="6019800" cy="1015663"/>
          </a:xfrm>
          <a:prstGeom prst="rect">
            <a:avLst/>
          </a:prstGeom>
          <a:noFill/>
        </p:spPr>
        <p:txBody>
          <a:bodyPr wrap="square" rtlCol="0">
            <a:spAutoFit/>
          </a:bodyPr>
          <a:lstStyle/>
          <a:p>
            <a:r>
              <a:rPr lang="en-KE" sz="6000" b="1" dirty="0">
                <a:solidFill>
                  <a:schemeClr val="bg1"/>
                </a:solidFill>
                <a:latin typeface=""/>
              </a:rPr>
              <a:t>Our Clientelle</a:t>
            </a:r>
          </a:p>
        </p:txBody>
      </p:sp>
      <p:pic>
        <p:nvPicPr>
          <p:cNvPr id="5" name="Picture 4">
            <a:extLst>
              <a:ext uri="{FF2B5EF4-FFF2-40B4-BE49-F238E27FC236}">
                <a16:creationId xmlns:a16="http://schemas.microsoft.com/office/drawing/2014/main" id="{289ACFE8-5510-1203-0508-B7125C607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705100"/>
            <a:ext cx="3810000" cy="1149350"/>
          </a:xfrm>
          <a:prstGeom prst="rect">
            <a:avLst/>
          </a:prstGeom>
        </p:spPr>
      </p:pic>
      <p:pic>
        <p:nvPicPr>
          <p:cNvPr id="7" name="Picture 6">
            <a:extLst>
              <a:ext uri="{FF2B5EF4-FFF2-40B4-BE49-F238E27FC236}">
                <a16:creationId xmlns:a16="http://schemas.microsoft.com/office/drawing/2014/main" id="{4F977F54-E4D3-7C37-A457-0E6954DF7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6189" y="2462381"/>
            <a:ext cx="2273300" cy="2273300"/>
          </a:xfrm>
          <a:prstGeom prst="rect">
            <a:avLst/>
          </a:prstGeom>
        </p:spPr>
      </p:pic>
      <p:pic>
        <p:nvPicPr>
          <p:cNvPr id="8" name="Picture 7">
            <a:extLst>
              <a:ext uri="{FF2B5EF4-FFF2-40B4-BE49-F238E27FC236}">
                <a16:creationId xmlns:a16="http://schemas.microsoft.com/office/drawing/2014/main" id="{F7193EDF-D92E-C407-4B5C-27A21296130A}"/>
              </a:ext>
            </a:extLst>
          </p:cNvPr>
          <p:cNvPicPr>
            <a:picLocks noChangeAspect="1"/>
          </p:cNvPicPr>
          <p:nvPr/>
        </p:nvPicPr>
        <p:blipFill>
          <a:blip r:embed="rId4"/>
          <a:stretch>
            <a:fillRect/>
          </a:stretch>
        </p:blipFill>
        <p:spPr>
          <a:xfrm>
            <a:off x="11603612" y="2726835"/>
            <a:ext cx="1741220" cy="1741220"/>
          </a:xfrm>
          <a:prstGeom prst="rect">
            <a:avLst/>
          </a:prstGeom>
        </p:spPr>
      </p:pic>
      <p:pic>
        <p:nvPicPr>
          <p:cNvPr id="9" name="Picture 8">
            <a:extLst>
              <a:ext uri="{FF2B5EF4-FFF2-40B4-BE49-F238E27FC236}">
                <a16:creationId xmlns:a16="http://schemas.microsoft.com/office/drawing/2014/main" id="{55CDC76B-A8DE-8B51-EDBC-6DF875E5F099}"/>
              </a:ext>
            </a:extLst>
          </p:cNvPr>
          <p:cNvPicPr>
            <a:picLocks noChangeAspect="1"/>
          </p:cNvPicPr>
          <p:nvPr/>
        </p:nvPicPr>
        <p:blipFill>
          <a:blip r:embed="rId5"/>
          <a:stretch>
            <a:fillRect/>
          </a:stretch>
        </p:blipFill>
        <p:spPr>
          <a:xfrm>
            <a:off x="13894377" y="2793788"/>
            <a:ext cx="1873250" cy="1708569"/>
          </a:xfrm>
          <a:prstGeom prst="rect">
            <a:avLst/>
          </a:prstGeom>
        </p:spPr>
      </p:pic>
      <p:pic>
        <p:nvPicPr>
          <p:cNvPr id="10" name="Picture 9">
            <a:extLst>
              <a:ext uri="{FF2B5EF4-FFF2-40B4-BE49-F238E27FC236}">
                <a16:creationId xmlns:a16="http://schemas.microsoft.com/office/drawing/2014/main" id="{D67DD0BF-BFAC-BB97-7654-27233AA654C7}"/>
              </a:ext>
            </a:extLst>
          </p:cNvPr>
          <p:cNvPicPr>
            <a:picLocks noChangeAspect="1"/>
          </p:cNvPicPr>
          <p:nvPr/>
        </p:nvPicPr>
        <p:blipFill>
          <a:blip r:embed="rId6"/>
          <a:stretch>
            <a:fillRect/>
          </a:stretch>
        </p:blipFill>
        <p:spPr>
          <a:xfrm>
            <a:off x="16109720" y="2726835"/>
            <a:ext cx="1880755" cy="1880755"/>
          </a:xfrm>
          <a:prstGeom prst="rect">
            <a:avLst/>
          </a:prstGeom>
        </p:spPr>
      </p:pic>
      <p:pic>
        <p:nvPicPr>
          <p:cNvPr id="12" name="Picture 11">
            <a:extLst>
              <a:ext uri="{FF2B5EF4-FFF2-40B4-BE49-F238E27FC236}">
                <a16:creationId xmlns:a16="http://schemas.microsoft.com/office/drawing/2014/main" id="{103248B1-633D-20EE-6F46-2426C25DE4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7346" y="2824961"/>
            <a:ext cx="3638507" cy="909627"/>
          </a:xfrm>
          <a:prstGeom prst="rect">
            <a:avLst/>
          </a:prstGeom>
        </p:spPr>
      </p:pic>
      <p:pic>
        <p:nvPicPr>
          <p:cNvPr id="13" name="Picture 12">
            <a:extLst>
              <a:ext uri="{FF2B5EF4-FFF2-40B4-BE49-F238E27FC236}">
                <a16:creationId xmlns:a16="http://schemas.microsoft.com/office/drawing/2014/main" id="{6901F14F-DE92-5746-9533-997D21590502}"/>
              </a:ext>
            </a:extLst>
          </p:cNvPr>
          <p:cNvPicPr>
            <a:picLocks noChangeAspect="1"/>
          </p:cNvPicPr>
          <p:nvPr/>
        </p:nvPicPr>
        <p:blipFill>
          <a:blip r:embed="rId8"/>
          <a:stretch>
            <a:fillRect/>
          </a:stretch>
        </p:blipFill>
        <p:spPr>
          <a:xfrm>
            <a:off x="554277" y="4362979"/>
            <a:ext cx="1966096" cy="2273299"/>
          </a:xfrm>
          <a:prstGeom prst="rect">
            <a:avLst/>
          </a:prstGeom>
        </p:spPr>
      </p:pic>
      <p:pic>
        <p:nvPicPr>
          <p:cNvPr id="14" name="Picture 13">
            <a:extLst>
              <a:ext uri="{FF2B5EF4-FFF2-40B4-BE49-F238E27FC236}">
                <a16:creationId xmlns:a16="http://schemas.microsoft.com/office/drawing/2014/main" id="{CFB2D98E-ACD9-B8E8-2F12-845E8035FCB0}"/>
              </a:ext>
            </a:extLst>
          </p:cNvPr>
          <p:cNvPicPr>
            <a:picLocks noChangeAspect="1"/>
          </p:cNvPicPr>
          <p:nvPr/>
        </p:nvPicPr>
        <p:blipFill rotWithShape="1">
          <a:blip r:embed="rId9"/>
          <a:srcRect t="5264" r="48483" b="85964"/>
          <a:stretch/>
        </p:blipFill>
        <p:spPr>
          <a:xfrm>
            <a:off x="2924928" y="5323834"/>
            <a:ext cx="3638507" cy="703353"/>
          </a:xfrm>
          <a:prstGeom prst="rect">
            <a:avLst/>
          </a:prstGeom>
        </p:spPr>
      </p:pic>
      <p:pic>
        <p:nvPicPr>
          <p:cNvPr id="15" name="Picture 14">
            <a:extLst>
              <a:ext uri="{FF2B5EF4-FFF2-40B4-BE49-F238E27FC236}">
                <a16:creationId xmlns:a16="http://schemas.microsoft.com/office/drawing/2014/main" id="{38ED752E-6CFB-4F9F-B4E6-D6168366E029}"/>
              </a:ext>
            </a:extLst>
          </p:cNvPr>
          <p:cNvPicPr>
            <a:picLocks noChangeAspect="1"/>
          </p:cNvPicPr>
          <p:nvPr/>
        </p:nvPicPr>
        <p:blipFill>
          <a:blip r:embed="rId10"/>
          <a:stretch>
            <a:fillRect/>
          </a:stretch>
        </p:blipFill>
        <p:spPr>
          <a:xfrm>
            <a:off x="7059430" y="5143500"/>
            <a:ext cx="3485603" cy="1080537"/>
          </a:xfrm>
          <a:prstGeom prst="rect">
            <a:avLst/>
          </a:prstGeom>
        </p:spPr>
      </p:pic>
      <p:pic>
        <p:nvPicPr>
          <p:cNvPr id="16" name="Picture 15">
            <a:extLst>
              <a:ext uri="{FF2B5EF4-FFF2-40B4-BE49-F238E27FC236}">
                <a16:creationId xmlns:a16="http://schemas.microsoft.com/office/drawing/2014/main" id="{CBB46DDA-AC0C-3DDA-E8CD-54A0C5A99390}"/>
              </a:ext>
            </a:extLst>
          </p:cNvPr>
          <p:cNvPicPr>
            <a:picLocks noChangeAspect="1"/>
          </p:cNvPicPr>
          <p:nvPr/>
        </p:nvPicPr>
        <p:blipFill>
          <a:blip r:embed="rId11"/>
          <a:stretch>
            <a:fillRect/>
          </a:stretch>
        </p:blipFill>
        <p:spPr>
          <a:xfrm>
            <a:off x="11151298" y="4921591"/>
            <a:ext cx="2193534" cy="2273299"/>
          </a:xfrm>
          <a:prstGeom prst="rect">
            <a:avLst/>
          </a:prstGeom>
        </p:spPr>
      </p:pic>
      <p:pic>
        <p:nvPicPr>
          <p:cNvPr id="17" name="Picture 16">
            <a:extLst>
              <a:ext uri="{FF2B5EF4-FFF2-40B4-BE49-F238E27FC236}">
                <a16:creationId xmlns:a16="http://schemas.microsoft.com/office/drawing/2014/main" id="{5004832A-0DBE-4872-8396-37C1BC8FFF7C}"/>
              </a:ext>
            </a:extLst>
          </p:cNvPr>
          <p:cNvPicPr>
            <a:picLocks noChangeAspect="1"/>
          </p:cNvPicPr>
          <p:nvPr/>
        </p:nvPicPr>
        <p:blipFill>
          <a:blip r:embed="rId12"/>
          <a:stretch>
            <a:fillRect/>
          </a:stretch>
        </p:blipFill>
        <p:spPr>
          <a:xfrm>
            <a:off x="13796556" y="5095234"/>
            <a:ext cx="3085040" cy="1822978"/>
          </a:xfrm>
          <a:prstGeom prst="rect">
            <a:avLst/>
          </a:prstGeom>
        </p:spPr>
      </p:pic>
      <p:pic>
        <p:nvPicPr>
          <p:cNvPr id="1026" name="Picture 2" descr="Who We are - Kianda School">
            <a:extLst>
              <a:ext uri="{FF2B5EF4-FFF2-40B4-BE49-F238E27FC236}">
                <a16:creationId xmlns:a16="http://schemas.microsoft.com/office/drawing/2014/main" id="{9A074E61-39C0-27F9-540B-7841EC74199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481" y="7135383"/>
            <a:ext cx="4076700" cy="107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012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1D65DC-8CBF-2FA8-3094-789CA54A8A26}"/>
              </a:ext>
            </a:extLst>
          </p:cNvPr>
          <p:cNvSpPr/>
          <p:nvPr/>
        </p:nvSpPr>
        <p:spPr>
          <a:xfrm>
            <a:off x="-21771" y="0"/>
            <a:ext cx="18288000" cy="10287000"/>
          </a:xfrm>
          <a:prstGeom prst="rect">
            <a:avLst/>
          </a:prstGeom>
          <a:gradFill>
            <a:gsLst>
              <a:gs pos="0">
                <a:srgbClr val="BAD035"/>
              </a:gs>
              <a:gs pos="70000">
                <a:srgbClr val="09ADAC"/>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6" name="TextBox 6"/>
          <p:cNvSpPr txBox="1"/>
          <p:nvPr/>
        </p:nvSpPr>
        <p:spPr>
          <a:xfrm>
            <a:off x="762000" y="3238500"/>
            <a:ext cx="15087600" cy="5215402"/>
          </a:xfrm>
          <a:prstGeom prst="rect">
            <a:avLst/>
          </a:prstGeom>
        </p:spPr>
        <p:txBody>
          <a:bodyPr wrap="square" lIns="0" tIns="0" rIns="0" bIns="0" rtlCol="0" anchor="t">
            <a:spAutoFit/>
          </a:bodyPr>
          <a:lstStyle/>
          <a:p>
            <a:pPr marL="724852" lvl="1" indent="-362426">
              <a:lnSpc>
                <a:spcPts val="5036"/>
              </a:lnSpc>
              <a:buFont typeface="Arial"/>
              <a:buChar char="•"/>
            </a:pPr>
            <a:r>
              <a:rPr lang="en-US" sz="3357" dirty="0">
                <a:solidFill>
                  <a:srgbClr val="FFFFFF"/>
                </a:solidFill>
                <a:latin typeface="Montserrat Bold"/>
              </a:rPr>
              <a:t>We help improve the deposits channeled to the bank and improve collections</a:t>
            </a:r>
          </a:p>
          <a:p>
            <a:pPr marL="724852" lvl="1" indent="-362426">
              <a:lnSpc>
                <a:spcPts val="5036"/>
              </a:lnSpc>
              <a:buFont typeface="Arial"/>
              <a:buChar char="•"/>
            </a:pPr>
            <a:endParaRPr lang="en-US" sz="3357" dirty="0">
              <a:solidFill>
                <a:srgbClr val="FFFFFF"/>
              </a:solidFill>
              <a:latin typeface="Montserrat Bold"/>
            </a:endParaRPr>
          </a:p>
          <a:p>
            <a:pPr marL="758622" lvl="1" indent="-379311">
              <a:lnSpc>
                <a:spcPts val="5270"/>
              </a:lnSpc>
              <a:buFont typeface="Arial"/>
              <a:buChar char="•"/>
            </a:pPr>
            <a:r>
              <a:rPr lang="en-US" sz="3200" dirty="0">
                <a:solidFill>
                  <a:srgbClr val="FFFFFF"/>
                </a:solidFill>
                <a:latin typeface="Montserrat Bold"/>
              </a:rPr>
              <a:t>We help answer the Question regarding:-</a:t>
            </a:r>
          </a:p>
          <a:p>
            <a:pPr marL="1215822" lvl="2" indent="-379311">
              <a:lnSpc>
                <a:spcPts val="5270"/>
              </a:lnSpc>
              <a:buFont typeface="Arial"/>
              <a:buChar char="•"/>
            </a:pPr>
            <a:r>
              <a:rPr lang="en-US" sz="2400" dirty="0">
                <a:solidFill>
                  <a:srgbClr val="FFFFFF"/>
                </a:solidFill>
                <a:latin typeface="Montserrat Bold"/>
              </a:rPr>
              <a:t>How many schools come for a loan and do not qualify?</a:t>
            </a:r>
          </a:p>
          <a:p>
            <a:pPr marL="1215822" lvl="2" indent="-379311">
              <a:lnSpc>
                <a:spcPts val="5270"/>
              </a:lnSpc>
              <a:buFont typeface="Arial"/>
              <a:buChar char="•"/>
            </a:pPr>
            <a:r>
              <a:rPr lang="en-US" sz="2400" dirty="0">
                <a:solidFill>
                  <a:srgbClr val="FFFFFF"/>
                </a:solidFill>
                <a:latin typeface="Montserrat Bold"/>
              </a:rPr>
              <a:t>How many do not qualify due to </a:t>
            </a:r>
            <a:r>
              <a:rPr lang="en-US" sz="2400" dirty="0" err="1">
                <a:solidFill>
                  <a:srgbClr val="FFFFFF"/>
                </a:solidFill>
                <a:latin typeface="Montserrat Bold"/>
              </a:rPr>
              <a:t>undocumentation</a:t>
            </a:r>
            <a:r>
              <a:rPr lang="en-US" sz="2400" dirty="0">
                <a:solidFill>
                  <a:srgbClr val="FFFFFF"/>
                </a:solidFill>
                <a:latin typeface="Montserrat Bold"/>
              </a:rPr>
              <a:t>?</a:t>
            </a:r>
          </a:p>
          <a:p>
            <a:pPr marL="1215822" lvl="2" indent="-379311">
              <a:lnSpc>
                <a:spcPts val="5270"/>
              </a:lnSpc>
              <a:buFont typeface="Arial"/>
              <a:buChar char="•"/>
            </a:pPr>
            <a:r>
              <a:rPr lang="en-US" sz="2400" dirty="0">
                <a:solidFill>
                  <a:srgbClr val="FFFFFF"/>
                </a:solidFill>
                <a:latin typeface="Montserrat Bold"/>
              </a:rPr>
              <a:t>How many schools lack access to credit?</a:t>
            </a:r>
          </a:p>
          <a:p>
            <a:pPr marL="1215822" lvl="2" indent="-379311">
              <a:lnSpc>
                <a:spcPts val="5270"/>
              </a:lnSpc>
              <a:buFont typeface="Arial"/>
              <a:buChar char="•"/>
            </a:pPr>
            <a:r>
              <a:rPr lang="en-US" sz="2400" dirty="0">
                <a:solidFill>
                  <a:srgbClr val="FFFFFF"/>
                </a:solidFill>
                <a:latin typeface="Montserrat Bold"/>
              </a:rPr>
              <a:t>How many schools close with a high debt hence auctioning?</a:t>
            </a:r>
          </a:p>
        </p:txBody>
      </p:sp>
      <p:sp>
        <p:nvSpPr>
          <p:cNvPr id="5" name="TextBox 4">
            <a:extLst>
              <a:ext uri="{FF2B5EF4-FFF2-40B4-BE49-F238E27FC236}">
                <a16:creationId xmlns:a16="http://schemas.microsoft.com/office/drawing/2014/main" id="{E8EBDB59-8CD3-B0BD-3ECA-EDA2A6C29AEE}"/>
              </a:ext>
            </a:extLst>
          </p:cNvPr>
          <p:cNvSpPr txBox="1"/>
          <p:nvPr/>
        </p:nvSpPr>
        <p:spPr>
          <a:xfrm>
            <a:off x="1295400" y="2247900"/>
            <a:ext cx="9601200" cy="769441"/>
          </a:xfrm>
          <a:prstGeom prst="rect">
            <a:avLst/>
          </a:prstGeom>
          <a:noFill/>
        </p:spPr>
        <p:txBody>
          <a:bodyPr wrap="square" rtlCol="0">
            <a:spAutoFit/>
          </a:bodyPr>
          <a:lstStyle/>
          <a:p>
            <a:r>
              <a:rPr lang="en-US" sz="4400" spc="-58" dirty="0" err="1">
                <a:solidFill>
                  <a:srgbClr val="BAD035"/>
                </a:solidFill>
                <a:latin typeface="Montserrat Bold"/>
              </a:rPr>
              <a:t>Mzizi</a:t>
            </a:r>
            <a:r>
              <a:rPr lang="en-US" sz="4400" spc="-58" dirty="0">
                <a:solidFill>
                  <a:srgbClr val="BAD035"/>
                </a:solidFill>
                <a:latin typeface="Montserrat Bold"/>
              </a:rPr>
              <a:t> – KCB Partnership Solution</a:t>
            </a:r>
          </a:p>
        </p:txBody>
      </p:sp>
    </p:spTree>
    <p:extLst>
      <p:ext uri="{BB962C8B-B14F-4D97-AF65-F5344CB8AC3E}">
        <p14:creationId xmlns:p14="http://schemas.microsoft.com/office/powerpoint/2010/main" val="26012657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11183</TotalTime>
  <Words>677</Words>
  <Application>Microsoft Macintosh PowerPoint</Application>
  <PresentationFormat>Custom</PresentationFormat>
  <Paragraphs>97</Paragraphs>
  <Slides>16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Montserrat</vt:lpstr>
      <vt:lpstr>Arial</vt:lpstr>
      <vt:lpstr>Nunito</vt:lpstr>
      <vt:lpstr>Montserrat Black</vt:lpstr>
      <vt:lpstr>Montserrat Light</vt:lpstr>
      <vt:lpstr>Calibri</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Mzizi ERP Business Case</dc:title>
  <cp:lastModifiedBy>gladys mukoya</cp:lastModifiedBy>
  <cp:revision>12</cp:revision>
  <dcterms:created xsi:type="dcterms:W3CDTF">2006-08-16T00:00:00Z</dcterms:created>
  <dcterms:modified xsi:type="dcterms:W3CDTF">2024-01-18T14:21:22Z</dcterms:modified>
  <dc:identifier>DAFsh8ceGXI</dc:identifier>
</cp:coreProperties>
</file>